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283" r:id="rId7"/>
    <p:sldId id="284" r:id="rId8"/>
    <p:sldId id="285" r:id="rId9"/>
    <p:sldId id="296" r:id="rId10"/>
    <p:sldId id="310" r:id="rId11"/>
    <p:sldId id="311" r:id="rId12"/>
    <p:sldId id="312" r:id="rId13"/>
    <p:sldId id="313" r:id="rId14"/>
    <p:sldId id="314" r:id="rId15"/>
    <p:sldId id="309" r:id="rId16"/>
    <p:sldId id="315" r:id="rId17"/>
    <p:sldId id="316" r:id="rId18"/>
    <p:sldId id="318" r:id="rId19"/>
    <p:sldId id="317" r:id="rId20"/>
    <p:sldId id="297" r:id="rId21"/>
    <p:sldId id="286" r:id="rId22"/>
    <p:sldId id="287" r:id="rId23"/>
    <p:sldId id="288" r:id="rId24"/>
    <p:sldId id="291" r:id="rId25"/>
    <p:sldId id="301" r:id="rId26"/>
    <p:sldId id="292" r:id="rId27"/>
    <p:sldId id="300" r:id="rId28"/>
    <p:sldId id="302" r:id="rId29"/>
    <p:sldId id="303" r:id="rId30"/>
    <p:sldId id="298" r:id="rId31"/>
    <p:sldId id="299" r:id="rId32"/>
    <p:sldId id="305" r:id="rId33"/>
    <p:sldId id="307" r:id="rId34"/>
    <p:sldId id="306" r:id="rId35"/>
    <p:sldId id="261" r:id="rId36"/>
    <p:sldId id="263" r:id="rId37"/>
    <p:sldId id="295" r:id="rId38"/>
    <p:sldId id="294" r:id="rId39"/>
    <p:sldId id="293" r:id="rId40"/>
    <p:sldId id="289" r:id="rId41"/>
    <p:sldId id="290" r:id="rId42"/>
    <p:sldId id="304" r:id="rId43"/>
    <p:sldId id="30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91" autoAdjust="0"/>
    <p:restoredTop sz="94619" autoAdjust="0"/>
  </p:normalViewPr>
  <p:slideViewPr>
    <p:cSldViewPr snapToGrid="0">
      <p:cViewPr varScale="1">
        <p:scale>
          <a:sx n="70" d="100"/>
          <a:sy n="70"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57650C-78DD-4D1A-95AE-59ADE28CA175}" type="doc">
      <dgm:prSet loTypeId="urn:microsoft.com/office/officeart/2008/layout/LinedList" loCatId="list" qsTypeId="urn:microsoft.com/office/officeart/2005/8/quickstyle/simple4" qsCatId="simple" csTypeId="urn:microsoft.com/office/officeart/2005/8/colors/accent4_2" csCatId="accent4"/>
      <dgm:spPr/>
      <dgm:t>
        <a:bodyPr/>
        <a:lstStyle/>
        <a:p>
          <a:endParaRPr lang="en-US"/>
        </a:p>
      </dgm:t>
    </dgm:pt>
    <dgm:pt modelId="{4CC78E9E-B08E-4D57-B68B-C7863D23F6F6}">
      <dgm:prSet/>
      <dgm:spPr/>
      <dgm:t>
        <a:bodyPr/>
        <a:lstStyle/>
        <a:p>
          <a:r>
            <a:rPr lang="en-IN"/>
            <a:t>Voltage Required 5V DC</a:t>
          </a:r>
          <a:endParaRPr lang="en-US"/>
        </a:p>
      </dgm:t>
    </dgm:pt>
    <dgm:pt modelId="{7AC95BC1-4F90-485F-A2C4-76CA78382F5E}" type="parTrans" cxnId="{7CC82540-B482-4D76-ACD7-D7673FE20E71}">
      <dgm:prSet/>
      <dgm:spPr/>
      <dgm:t>
        <a:bodyPr/>
        <a:lstStyle/>
        <a:p>
          <a:endParaRPr lang="en-US"/>
        </a:p>
      </dgm:t>
    </dgm:pt>
    <dgm:pt modelId="{0116B10A-19A9-4690-AED7-DBD6E1BDC183}" type="sibTrans" cxnId="{7CC82540-B482-4D76-ACD7-D7673FE20E71}">
      <dgm:prSet/>
      <dgm:spPr/>
      <dgm:t>
        <a:bodyPr/>
        <a:lstStyle/>
        <a:p>
          <a:endParaRPr lang="en-US"/>
        </a:p>
      </dgm:t>
    </dgm:pt>
    <dgm:pt modelId="{34758CB8-32C8-450A-AFCD-F9D359A0BFC4}">
      <dgm:prSet/>
      <dgm:spPr/>
      <dgm:t>
        <a:bodyPr/>
        <a:lstStyle/>
        <a:p>
          <a:r>
            <a:rPr lang="en-IN"/>
            <a:t>Current 2A (max) through power adapter</a:t>
          </a:r>
          <a:endParaRPr lang="en-US"/>
        </a:p>
      </dgm:t>
    </dgm:pt>
    <dgm:pt modelId="{2FD51E9C-4C4A-45FB-8A06-D04FB9F9D1F8}" type="parTrans" cxnId="{C56B4A4C-D6BE-43DE-B934-EEE28334D7F3}">
      <dgm:prSet/>
      <dgm:spPr/>
      <dgm:t>
        <a:bodyPr/>
        <a:lstStyle/>
        <a:p>
          <a:endParaRPr lang="en-US"/>
        </a:p>
      </dgm:t>
    </dgm:pt>
    <dgm:pt modelId="{F92DF40B-7A5A-4439-B365-FC01B3B406C8}" type="sibTrans" cxnId="{C56B4A4C-D6BE-43DE-B934-EEE28334D7F3}">
      <dgm:prSet/>
      <dgm:spPr/>
      <dgm:t>
        <a:bodyPr/>
        <a:lstStyle/>
        <a:p>
          <a:endParaRPr lang="en-US"/>
        </a:p>
      </dgm:t>
    </dgm:pt>
    <dgm:pt modelId="{1CCDDCD0-A777-4740-945A-E10D76DED5F3}">
      <dgm:prSet/>
      <dgm:spPr/>
      <dgm:t>
        <a:bodyPr/>
        <a:lstStyle/>
        <a:p>
          <a:r>
            <a:rPr lang="en-IN"/>
            <a:t>Current 500 mA through USB cable</a:t>
          </a:r>
          <a:endParaRPr lang="en-US"/>
        </a:p>
      </dgm:t>
    </dgm:pt>
    <dgm:pt modelId="{A27AC56D-3840-40DE-8462-CAB293831AB6}" type="parTrans" cxnId="{A50EECC9-9A84-4B14-95E4-382EB47A8055}">
      <dgm:prSet/>
      <dgm:spPr/>
      <dgm:t>
        <a:bodyPr/>
        <a:lstStyle/>
        <a:p>
          <a:endParaRPr lang="en-US"/>
        </a:p>
      </dgm:t>
    </dgm:pt>
    <dgm:pt modelId="{B4B05D60-DE3C-4D1C-8DAE-9812B45CA3A8}" type="sibTrans" cxnId="{A50EECC9-9A84-4B14-95E4-382EB47A8055}">
      <dgm:prSet/>
      <dgm:spPr/>
      <dgm:t>
        <a:bodyPr/>
        <a:lstStyle/>
        <a:p>
          <a:endParaRPr lang="en-US"/>
        </a:p>
      </dgm:t>
    </dgm:pt>
    <dgm:pt modelId="{1CAABE1F-BCFF-4C37-9B5D-D52D54D9197C}" type="pres">
      <dgm:prSet presAssocID="{2B57650C-78DD-4D1A-95AE-59ADE28CA175}" presName="vert0" presStyleCnt="0">
        <dgm:presLayoutVars>
          <dgm:dir/>
          <dgm:animOne val="branch"/>
          <dgm:animLvl val="lvl"/>
        </dgm:presLayoutVars>
      </dgm:prSet>
      <dgm:spPr/>
    </dgm:pt>
    <dgm:pt modelId="{B6385F62-D9A8-44E4-96A3-77337C4D4ED7}" type="pres">
      <dgm:prSet presAssocID="{4CC78E9E-B08E-4D57-B68B-C7863D23F6F6}" presName="thickLine" presStyleLbl="alignNode1" presStyleIdx="0" presStyleCnt="3"/>
      <dgm:spPr/>
    </dgm:pt>
    <dgm:pt modelId="{E4847B1F-213A-4C84-9B16-1097EC4B8167}" type="pres">
      <dgm:prSet presAssocID="{4CC78E9E-B08E-4D57-B68B-C7863D23F6F6}" presName="horz1" presStyleCnt="0"/>
      <dgm:spPr/>
    </dgm:pt>
    <dgm:pt modelId="{4BCEB996-E15F-4AA0-8F25-E47E54D0080C}" type="pres">
      <dgm:prSet presAssocID="{4CC78E9E-B08E-4D57-B68B-C7863D23F6F6}" presName="tx1" presStyleLbl="revTx" presStyleIdx="0" presStyleCnt="3"/>
      <dgm:spPr/>
    </dgm:pt>
    <dgm:pt modelId="{49ACD81F-A34A-49EE-A161-0107090BAF42}" type="pres">
      <dgm:prSet presAssocID="{4CC78E9E-B08E-4D57-B68B-C7863D23F6F6}" presName="vert1" presStyleCnt="0"/>
      <dgm:spPr/>
    </dgm:pt>
    <dgm:pt modelId="{4C351388-FF4E-48BB-8857-3976EEDD7E09}" type="pres">
      <dgm:prSet presAssocID="{34758CB8-32C8-450A-AFCD-F9D359A0BFC4}" presName="thickLine" presStyleLbl="alignNode1" presStyleIdx="1" presStyleCnt="3"/>
      <dgm:spPr/>
    </dgm:pt>
    <dgm:pt modelId="{3D2674A0-5523-4D18-90E0-D05A2E7321BE}" type="pres">
      <dgm:prSet presAssocID="{34758CB8-32C8-450A-AFCD-F9D359A0BFC4}" presName="horz1" presStyleCnt="0"/>
      <dgm:spPr/>
    </dgm:pt>
    <dgm:pt modelId="{31C553E0-DE76-4BDE-87CE-A3E60E0FCDD5}" type="pres">
      <dgm:prSet presAssocID="{34758CB8-32C8-450A-AFCD-F9D359A0BFC4}" presName="tx1" presStyleLbl="revTx" presStyleIdx="1" presStyleCnt="3"/>
      <dgm:spPr/>
    </dgm:pt>
    <dgm:pt modelId="{6EE5780C-0930-4AE0-B701-3465E753DFAE}" type="pres">
      <dgm:prSet presAssocID="{34758CB8-32C8-450A-AFCD-F9D359A0BFC4}" presName="vert1" presStyleCnt="0"/>
      <dgm:spPr/>
    </dgm:pt>
    <dgm:pt modelId="{344441C2-CD6B-47C4-8858-973E87135EF9}" type="pres">
      <dgm:prSet presAssocID="{1CCDDCD0-A777-4740-945A-E10D76DED5F3}" presName="thickLine" presStyleLbl="alignNode1" presStyleIdx="2" presStyleCnt="3"/>
      <dgm:spPr/>
    </dgm:pt>
    <dgm:pt modelId="{DC1E40CA-0470-4475-BBE3-E8D1E48FCDA1}" type="pres">
      <dgm:prSet presAssocID="{1CCDDCD0-A777-4740-945A-E10D76DED5F3}" presName="horz1" presStyleCnt="0"/>
      <dgm:spPr/>
    </dgm:pt>
    <dgm:pt modelId="{A47928DA-CD46-413A-9BC9-FC9BE644FF39}" type="pres">
      <dgm:prSet presAssocID="{1CCDDCD0-A777-4740-945A-E10D76DED5F3}" presName="tx1" presStyleLbl="revTx" presStyleIdx="2" presStyleCnt="3"/>
      <dgm:spPr/>
    </dgm:pt>
    <dgm:pt modelId="{6EEE8148-548D-42ED-A335-652D10AB9D96}" type="pres">
      <dgm:prSet presAssocID="{1CCDDCD0-A777-4740-945A-E10D76DED5F3}" presName="vert1" presStyleCnt="0"/>
      <dgm:spPr/>
    </dgm:pt>
  </dgm:ptLst>
  <dgm:cxnLst>
    <dgm:cxn modelId="{33A0A80C-E3DC-4A0A-8CD8-9C3A99C8F8AE}" type="presOf" srcId="{34758CB8-32C8-450A-AFCD-F9D359A0BFC4}" destId="{31C553E0-DE76-4BDE-87CE-A3E60E0FCDD5}" srcOrd="0" destOrd="0" presId="urn:microsoft.com/office/officeart/2008/layout/LinedList"/>
    <dgm:cxn modelId="{EA978E1D-8A49-43B1-AB3A-8FA79552275E}" type="presOf" srcId="{4CC78E9E-B08E-4D57-B68B-C7863D23F6F6}" destId="{4BCEB996-E15F-4AA0-8F25-E47E54D0080C}" srcOrd="0" destOrd="0" presId="urn:microsoft.com/office/officeart/2008/layout/LinedList"/>
    <dgm:cxn modelId="{7CC82540-B482-4D76-ACD7-D7673FE20E71}" srcId="{2B57650C-78DD-4D1A-95AE-59ADE28CA175}" destId="{4CC78E9E-B08E-4D57-B68B-C7863D23F6F6}" srcOrd="0" destOrd="0" parTransId="{7AC95BC1-4F90-485F-A2C4-76CA78382F5E}" sibTransId="{0116B10A-19A9-4690-AED7-DBD6E1BDC183}"/>
    <dgm:cxn modelId="{910D7164-069E-47C1-A991-A93F0444D153}" type="presOf" srcId="{2B57650C-78DD-4D1A-95AE-59ADE28CA175}" destId="{1CAABE1F-BCFF-4C37-9B5D-D52D54D9197C}" srcOrd="0" destOrd="0" presId="urn:microsoft.com/office/officeart/2008/layout/LinedList"/>
    <dgm:cxn modelId="{C56B4A4C-D6BE-43DE-B934-EEE28334D7F3}" srcId="{2B57650C-78DD-4D1A-95AE-59ADE28CA175}" destId="{34758CB8-32C8-450A-AFCD-F9D359A0BFC4}" srcOrd="1" destOrd="0" parTransId="{2FD51E9C-4C4A-45FB-8A06-D04FB9F9D1F8}" sibTransId="{F92DF40B-7A5A-4439-B365-FC01B3B406C8}"/>
    <dgm:cxn modelId="{006352BC-E70D-4C4A-BE89-AD121796E3DD}" type="presOf" srcId="{1CCDDCD0-A777-4740-945A-E10D76DED5F3}" destId="{A47928DA-CD46-413A-9BC9-FC9BE644FF39}" srcOrd="0" destOrd="0" presId="urn:microsoft.com/office/officeart/2008/layout/LinedList"/>
    <dgm:cxn modelId="{A50EECC9-9A84-4B14-95E4-382EB47A8055}" srcId="{2B57650C-78DD-4D1A-95AE-59ADE28CA175}" destId="{1CCDDCD0-A777-4740-945A-E10D76DED5F3}" srcOrd="2" destOrd="0" parTransId="{A27AC56D-3840-40DE-8462-CAB293831AB6}" sibTransId="{B4B05D60-DE3C-4D1C-8DAE-9812B45CA3A8}"/>
    <dgm:cxn modelId="{B77A8C45-C6D5-4F01-B70B-F58BC4129174}" type="presParOf" srcId="{1CAABE1F-BCFF-4C37-9B5D-D52D54D9197C}" destId="{B6385F62-D9A8-44E4-96A3-77337C4D4ED7}" srcOrd="0" destOrd="0" presId="urn:microsoft.com/office/officeart/2008/layout/LinedList"/>
    <dgm:cxn modelId="{893490DF-7433-4A42-9847-EC9AA185AA4D}" type="presParOf" srcId="{1CAABE1F-BCFF-4C37-9B5D-D52D54D9197C}" destId="{E4847B1F-213A-4C84-9B16-1097EC4B8167}" srcOrd="1" destOrd="0" presId="urn:microsoft.com/office/officeart/2008/layout/LinedList"/>
    <dgm:cxn modelId="{0A03E7CE-88B9-4C48-AB11-2D02DAF126AB}" type="presParOf" srcId="{E4847B1F-213A-4C84-9B16-1097EC4B8167}" destId="{4BCEB996-E15F-4AA0-8F25-E47E54D0080C}" srcOrd="0" destOrd="0" presId="urn:microsoft.com/office/officeart/2008/layout/LinedList"/>
    <dgm:cxn modelId="{A230BC2B-6BA1-4689-8035-218097AEE54A}" type="presParOf" srcId="{E4847B1F-213A-4C84-9B16-1097EC4B8167}" destId="{49ACD81F-A34A-49EE-A161-0107090BAF42}" srcOrd="1" destOrd="0" presId="urn:microsoft.com/office/officeart/2008/layout/LinedList"/>
    <dgm:cxn modelId="{11AE109D-77BF-4944-90F5-683D4741066A}" type="presParOf" srcId="{1CAABE1F-BCFF-4C37-9B5D-D52D54D9197C}" destId="{4C351388-FF4E-48BB-8857-3976EEDD7E09}" srcOrd="2" destOrd="0" presId="urn:microsoft.com/office/officeart/2008/layout/LinedList"/>
    <dgm:cxn modelId="{D2CE2820-9B91-4B40-BCA7-4DCA0979F82A}" type="presParOf" srcId="{1CAABE1F-BCFF-4C37-9B5D-D52D54D9197C}" destId="{3D2674A0-5523-4D18-90E0-D05A2E7321BE}" srcOrd="3" destOrd="0" presId="urn:microsoft.com/office/officeart/2008/layout/LinedList"/>
    <dgm:cxn modelId="{F8A64015-0148-447B-B770-F4E20428C917}" type="presParOf" srcId="{3D2674A0-5523-4D18-90E0-D05A2E7321BE}" destId="{31C553E0-DE76-4BDE-87CE-A3E60E0FCDD5}" srcOrd="0" destOrd="0" presId="urn:microsoft.com/office/officeart/2008/layout/LinedList"/>
    <dgm:cxn modelId="{9B51F702-E602-43FD-A172-28F5F6256140}" type="presParOf" srcId="{3D2674A0-5523-4D18-90E0-D05A2E7321BE}" destId="{6EE5780C-0930-4AE0-B701-3465E753DFAE}" srcOrd="1" destOrd="0" presId="urn:microsoft.com/office/officeart/2008/layout/LinedList"/>
    <dgm:cxn modelId="{B224A3EA-1E4E-41E7-8130-CA6499C9647D}" type="presParOf" srcId="{1CAABE1F-BCFF-4C37-9B5D-D52D54D9197C}" destId="{344441C2-CD6B-47C4-8858-973E87135EF9}" srcOrd="4" destOrd="0" presId="urn:microsoft.com/office/officeart/2008/layout/LinedList"/>
    <dgm:cxn modelId="{BD918197-513B-4E31-9B5E-C6D67A09F77E}" type="presParOf" srcId="{1CAABE1F-BCFF-4C37-9B5D-D52D54D9197C}" destId="{DC1E40CA-0470-4475-BBE3-E8D1E48FCDA1}" srcOrd="5" destOrd="0" presId="urn:microsoft.com/office/officeart/2008/layout/LinedList"/>
    <dgm:cxn modelId="{6CA9EED9-C6B2-436F-8621-B35E22DEED5A}" type="presParOf" srcId="{DC1E40CA-0470-4475-BBE3-E8D1E48FCDA1}" destId="{A47928DA-CD46-413A-9BC9-FC9BE644FF39}" srcOrd="0" destOrd="0" presId="urn:microsoft.com/office/officeart/2008/layout/LinedList"/>
    <dgm:cxn modelId="{69CC004F-BE37-43E0-98E7-CFE8281034F7}" type="presParOf" srcId="{DC1E40CA-0470-4475-BBE3-E8D1E48FCDA1}" destId="{6EEE8148-548D-42ED-A335-652D10AB9D9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9976A2-6048-465C-9A5C-F24202E9AE92}"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A59FF9A-12AF-4404-9C9C-DA947C8E61D6}">
      <dgm:prSet/>
      <dgm:spPr/>
      <dgm:t>
        <a:bodyPr/>
        <a:lstStyle/>
        <a:p>
          <a:r>
            <a:rPr lang="en-IN"/>
            <a:t>Power 5V VDD  can provides upto 1000mA current Max </a:t>
          </a:r>
          <a:endParaRPr lang="en-US"/>
        </a:p>
      </dgm:t>
    </dgm:pt>
    <dgm:pt modelId="{7A7A3EA5-CE30-458B-9EF2-26CD4FFCB073}" type="parTrans" cxnId="{B78862B4-2FC2-4F0B-B0E5-AF168D362830}">
      <dgm:prSet/>
      <dgm:spPr/>
      <dgm:t>
        <a:bodyPr/>
        <a:lstStyle/>
        <a:p>
          <a:endParaRPr lang="en-US"/>
        </a:p>
      </dgm:t>
    </dgm:pt>
    <dgm:pt modelId="{343226A1-E732-4484-8AD4-31C958B5C86B}" type="sibTrans" cxnId="{B78862B4-2FC2-4F0B-B0E5-AF168D362830}">
      <dgm:prSet/>
      <dgm:spPr/>
      <dgm:t>
        <a:bodyPr/>
        <a:lstStyle/>
        <a:p>
          <a:endParaRPr lang="en-US"/>
        </a:p>
      </dgm:t>
    </dgm:pt>
    <dgm:pt modelId="{DB660B96-9E87-4766-A6E4-C85011C19D50}">
      <dgm:prSet/>
      <dgm:spPr/>
      <dgm:t>
        <a:bodyPr/>
        <a:lstStyle/>
        <a:p>
          <a:r>
            <a:rPr lang="en-IN"/>
            <a:t>Power 5V sys can provide 250 mA current max</a:t>
          </a:r>
          <a:endParaRPr lang="en-US"/>
        </a:p>
      </dgm:t>
    </dgm:pt>
    <dgm:pt modelId="{F7019CD4-53A0-425A-851B-9BDE025C0324}" type="parTrans" cxnId="{5A5B6B2C-CEE9-4650-90D5-4DD2EF7743CF}">
      <dgm:prSet/>
      <dgm:spPr/>
      <dgm:t>
        <a:bodyPr/>
        <a:lstStyle/>
        <a:p>
          <a:endParaRPr lang="en-US"/>
        </a:p>
      </dgm:t>
    </dgm:pt>
    <dgm:pt modelId="{DAA2287D-25E5-4B1E-A444-F08C485F5BB7}" type="sibTrans" cxnId="{5A5B6B2C-CEE9-4650-90D5-4DD2EF7743CF}">
      <dgm:prSet/>
      <dgm:spPr/>
      <dgm:t>
        <a:bodyPr/>
        <a:lstStyle/>
        <a:p>
          <a:endParaRPr lang="en-US"/>
        </a:p>
      </dgm:t>
    </dgm:pt>
    <dgm:pt modelId="{D9BEAD7D-E5F6-4115-9E19-2378DF3DDE90}">
      <dgm:prSet/>
      <dgm:spPr/>
      <dgm:t>
        <a:bodyPr/>
        <a:lstStyle/>
        <a:p>
          <a:r>
            <a:rPr lang="en-IN"/>
            <a:t>Power 3.3V  can provide upto 250mA current max</a:t>
          </a:r>
          <a:endParaRPr lang="en-US"/>
        </a:p>
      </dgm:t>
    </dgm:pt>
    <dgm:pt modelId="{6C60E924-F651-4BCA-8C53-B9135AA5949B}" type="parTrans" cxnId="{8B44D436-6DD5-4C60-9F1C-43659C0F4B80}">
      <dgm:prSet/>
      <dgm:spPr/>
      <dgm:t>
        <a:bodyPr/>
        <a:lstStyle/>
        <a:p>
          <a:endParaRPr lang="en-US"/>
        </a:p>
      </dgm:t>
    </dgm:pt>
    <dgm:pt modelId="{831623BF-8A2D-4FB7-B9CA-7087AB316EE9}" type="sibTrans" cxnId="{8B44D436-6DD5-4C60-9F1C-43659C0F4B80}">
      <dgm:prSet/>
      <dgm:spPr/>
      <dgm:t>
        <a:bodyPr/>
        <a:lstStyle/>
        <a:p>
          <a:endParaRPr lang="en-US"/>
        </a:p>
      </dgm:t>
    </dgm:pt>
    <dgm:pt modelId="{C7BC5DC1-E72B-4EA7-B69C-690035660B1D}">
      <dgm:prSet/>
      <dgm:spPr/>
      <dgm:t>
        <a:bodyPr/>
        <a:lstStyle/>
        <a:p>
          <a:r>
            <a:rPr lang="en-IN"/>
            <a:t>VDD_ADC (1.8V)  can provide 250mA </a:t>
          </a:r>
          <a:endParaRPr lang="en-US"/>
        </a:p>
      </dgm:t>
    </dgm:pt>
    <dgm:pt modelId="{F9086FE3-68D4-4460-8468-E0FBB15DEAFB}" type="parTrans" cxnId="{82400120-C69F-4C4F-B23D-DB90D35577EC}">
      <dgm:prSet/>
      <dgm:spPr/>
      <dgm:t>
        <a:bodyPr/>
        <a:lstStyle/>
        <a:p>
          <a:endParaRPr lang="en-US"/>
        </a:p>
      </dgm:t>
    </dgm:pt>
    <dgm:pt modelId="{B4A61ECD-E52D-4479-BFF3-0E1606E2F3EB}" type="sibTrans" cxnId="{82400120-C69F-4C4F-B23D-DB90D35577EC}">
      <dgm:prSet/>
      <dgm:spPr/>
      <dgm:t>
        <a:bodyPr/>
        <a:lstStyle/>
        <a:p>
          <a:endParaRPr lang="en-US"/>
        </a:p>
      </dgm:t>
    </dgm:pt>
    <dgm:pt modelId="{5AE0377E-F0AF-498F-BA87-FB363E3D40CE}">
      <dgm:prSet/>
      <dgm:spPr/>
      <dgm:t>
        <a:bodyPr/>
        <a:lstStyle/>
        <a:p>
          <a:r>
            <a:rPr lang="en-IN"/>
            <a:t>All I/O pins 3.3V can provide maximum 250mA</a:t>
          </a:r>
          <a:endParaRPr lang="en-US"/>
        </a:p>
      </dgm:t>
    </dgm:pt>
    <dgm:pt modelId="{6DF32C50-F83C-4BE2-A587-4487BA9DB725}" type="parTrans" cxnId="{57DB275D-BD90-400A-AFCC-4D7112B3C5A6}">
      <dgm:prSet/>
      <dgm:spPr/>
      <dgm:t>
        <a:bodyPr/>
        <a:lstStyle/>
        <a:p>
          <a:endParaRPr lang="en-US"/>
        </a:p>
      </dgm:t>
    </dgm:pt>
    <dgm:pt modelId="{EAE79D3D-9CB6-4853-9ECA-EA0A997DC9E9}" type="sibTrans" cxnId="{57DB275D-BD90-400A-AFCC-4D7112B3C5A6}">
      <dgm:prSet/>
      <dgm:spPr/>
      <dgm:t>
        <a:bodyPr/>
        <a:lstStyle/>
        <a:p>
          <a:endParaRPr lang="en-US"/>
        </a:p>
      </dgm:t>
    </dgm:pt>
    <dgm:pt modelId="{3ECA0C4F-2AD9-4DFF-80FF-E257CC4E3187}">
      <dgm:prSet/>
      <dgm:spPr/>
      <dgm:t>
        <a:bodyPr/>
        <a:lstStyle/>
        <a:p>
          <a:r>
            <a:rPr lang="en-IN"/>
            <a:t>AIN pins 1.8V (small current should be drawn from these pins)</a:t>
          </a:r>
          <a:endParaRPr lang="en-US"/>
        </a:p>
      </dgm:t>
    </dgm:pt>
    <dgm:pt modelId="{EC460A44-F963-4361-B175-7D669A5BFF26}" type="parTrans" cxnId="{19383FF6-021B-439C-8FE0-B79C334448BD}">
      <dgm:prSet/>
      <dgm:spPr/>
      <dgm:t>
        <a:bodyPr/>
        <a:lstStyle/>
        <a:p>
          <a:endParaRPr lang="en-US"/>
        </a:p>
      </dgm:t>
    </dgm:pt>
    <dgm:pt modelId="{B8D3A65E-A49D-4C9A-B766-40A86180F44A}" type="sibTrans" cxnId="{19383FF6-021B-439C-8FE0-B79C334448BD}">
      <dgm:prSet/>
      <dgm:spPr/>
      <dgm:t>
        <a:bodyPr/>
        <a:lstStyle/>
        <a:p>
          <a:endParaRPr lang="en-US"/>
        </a:p>
      </dgm:t>
    </dgm:pt>
    <dgm:pt modelId="{901DBABA-9351-4CE9-A21C-B111C6F3340C}" type="pres">
      <dgm:prSet presAssocID="{F59976A2-6048-465C-9A5C-F24202E9AE92}" presName="linear" presStyleCnt="0">
        <dgm:presLayoutVars>
          <dgm:animLvl val="lvl"/>
          <dgm:resizeHandles val="exact"/>
        </dgm:presLayoutVars>
      </dgm:prSet>
      <dgm:spPr/>
    </dgm:pt>
    <dgm:pt modelId="{FBF12F0C-9F29-4C41-9D23-3A6CD78312C2}" type="pres">
      <dgm:prSet presAssocID="{EA59FF9A-12AF-4404-9C9C-DA947C8E61D6}" presName="parentText" presStyleLbl="node1" presStyleIdx="0" presStyleCnt="6">
        <dgm:presLayoutVars>
          <dgm:chMax val="0"/>
          <dgm:bulletEnabled val="1"/>
        </dgm:presLayoutVars>
      </dgm:prSet>
      <dgm:spPr/>
    </dgm:pt>
    <dgm:pt modelId="{8B97FCDA-7AE9-4B61-90FB-8283BB3ABDFC}" type="pres">
      <dgm:prSet presAssocID="{343226A1-E732-4484-8AD4-31C958B5C86B}" presName="spacer" presStyleCnt="0"/>
      <dgm:spPr/>
    </dgm:pt>
    <dgm:pt modelId="{FD4B0ACC-9CE1-4EFD-9735-97BE818F753B}" type="pres">
      <dgm:prSet presAssocID="{DB660B96-9E87-4766-A6E4-C85011C19D50}" presName="parentText" presStyleLbl="node1" presStyleIdx="1" presStyleCnt="6">
        <dgm:presLayoutVars>
          <dgm:chMax val="0"/>
          <dgm:bulletEnabled val="1"/>
        </dgm:presLayoutVars>
      </dgm:prSet>
      <dgm:spPr/>
    </dgm:pt>
    <dgm:pt modelId="{AACF8E2D-BA8C-4F95-BF59-1905D6B341C3}" type="pres">
      <dgm:prSet presAssocID="{DAA2287D-25E5-4B1E-A444-F08C485F5BB7}" presName="spacer" presStyleCnt="0"/>
      <dgm:spPr/>
    </dgm:pt>
    <dgm:pt modelId="{A23BFE49-D21B-45A6-8C5B-E8ACA5ED7FD3}" type="pres">
      <dgm:prSet presAssocID="{D9BEAD7D-E5F6-4115-9E19-2378DF3DDE90}" presName="parentText" presStyleLbl="node1" presStyleIdx="2" presStyleCnt="6">
        <dgm:presLayoutVars>
          <dgm:chMax val="0"/>
          <dgm:bulletEnabled val="1"/>
        </dgm:presLayoutVars>
      </dgm:prSet>
      <dgm:spPr/>
    </dgm:pt>
    <dgm:pt modelId="{218BD20F-51A4-49A1-9B4A-A0C1C8C4D54B}" type="pres">
      <dgm:prSet presAssocID="{831623BF-8A2D-4FB7-B9CA-7087AB316EE9}" presName="spacer" presStyleCnt="0"/>
      <dgm:spPr/>
    </dgm:pt>
    <dgm:pt modelId="{0CB82ACA-35EF-410F-883E-5D72F5696AD2}" type="pres">
      <dgm:prSet presAssocID="{C7BC5DC1-E72B-4EA7-B69C-690035660B1D}" presName="parentText" presStyleLbl="node1" presStyleIdx="3" presStyleCnt="6">
        <dgm:presLayoutVars>
          <dgm:chMax val="0"/>
          <dgm:bulletEnabled val="1"/>
        </dgm:presLayoutVars>
      </dgm:prSet>
      <dgm:spPr/>
    </dgm:pt>
    <dgm:pt modelId="{ABB8089E-C8AD-4608-BCDB-6F591A9A4571}" type="pres">
      <dgm:prSet presAssocID="{B4A61ECD-E52D-4479-BFF3-0E1606E2F3EB}" presName="spacer" presStyleCnt="0"/>
      <dgm:spPr/>
    </dgm:pt>
    <dgm:pt modelId="{3F8BE71B-38CB-4967-B4E6-3E5AE7ED9325}" type="pres">
      <dgm:prSet presAssocID="{5AE0377E-F0AF-498F-BA87-FB363E3D40CE}" presName="parentText" presStyleLbl="node1" presStyleIdx="4" presStyleCnt="6">
        <dgm:presLayoutVars>
          <dgm:chMax val="0"/>
          <dgm:bulletEnabled val="1"/>
        </dgm:presLayoutVars>
      </dgm:prSet>
      <dgm:spPr/>
    </dgm:pt>
    <dgm:pt modelId="{51C3C88A-04F7-4F58-AD56-458B3FC66E40}" type="pres">
      <dgm:prSet presAssocID="{EAE79D3D-9CB6-4853-9ECA-EA0A997DC9E9}" presName="spacer" presStyleCnt="0"/>
      <dgm:spPr/>
    </dgm:pt>
    <dgm:pt modelId="{9BC2B489-EE4C-40A5-BA77-10B380F903BE}" type="pres">
      <dgm:prSet presAssocID="{3ECA0C4F-2AD9-4DFF-80FF-E257CC4E3187}" presName="parentText" presStyleLbl="node1" presStyleIdx="5" presStyleCnt="6">
        <dgm:presLayoutVars>
          <dgm:chMax val="0"/>
          <dgm:bulletEnabled val="1"/>
        </dgm:presLayoutVars>
      </dgm:prSet>
      <dgm:spPr/>
    </dgm:pt>
  </dgm:ptLst>
  <dgm:cxnLst>
    <dgm:cxn modelId="{82400120-C69F-4C4F-B23D-DB90D35577EC}" srcId="{F59976A2-6048-465C-9A5C-F24202E9AE92}" destId="{C7BC5DC1-E72B-4EA7-B69C-690035660B1D}" srcOrd="3" destOrd="0" parTransId="{F9086FE3-68D4-4460-8468-E0FBB15DEAFB}" sibTransId="{B4A61ECD-E52D-4479-BFF3-0E1606E2F3EB}"/>
    <dgm:cxn modelId="{5A5B6B2C-CEE9-4650-90D5-4DD2EF7743CF}" srcId="{F59976A2-6048-465C-9A5C-F24202E9AE92}" destId="{DB660B96-9E87-4766-A6E4-C85011C19D50}" srcOrd="1" destOrd="0" parTransId="{F7019CD4-53A0-425A-851B-9BDE025C0324}" sibTransId="{DAA2287D-25E5-4B1E-A444-F08C485F5BB7}"/>
    <dgm:cxn modelId="{8B44D436-6DD5-4C60-9F1C-43659C0F4B80}" srcId="{F59976A2-6048-465C-9A5C-F24202E9AE92}" destId="{D9BEAD7D-E5F6-4115-9E19-2378DF3DDE90}" srcOrd="2" destOrd="0" parTransId="{6C60E924-F651-4BCA-8C53-B9135AA5949B}" sibTransId="{831623BF-8A2D-4FB7-B9CA-7087AB316EE9}"/>
    <dgm:cxn modelId="{57DB275D-BD90-400A-AFCC-4D7112B3C5A6}" srcId="{F59976A2-6048-465C-9A5C-F24202E9AE92}" destId="{5AE0377E-F0AF-498F-BA87-FB363E3D40CE}" srcOrd="4" destOrd="0" parTransId="{6DF32C50-F83C-4BE2-A587-4487BA9DB725}" sibTransId="{EAE79D3D-9CB6-4853-9ECA-EA0A997DC9E9}"/>
    <dgm:cxn modelId="{18AF9B6F-9A38-46ED-AF97-F56E186A9083}" type="presOf" srcId="{5AE0377E-F0AF-498F-BA87-FB363E3D40CE}" destId="{3F8BE71B-38CB-4967-B4E6-3E5AE7ED9325}" srcOrd="0" destOrd="0" presId="urn:microsoft.com/office/officeart/2005/8/layout/vList2"/>
    <dgm:cxn modelId="{14EFA959-A253-4233-92D2-AA134B7D75D3}" type="presOf" srcId="{DB660B96-9E87-4766-A6E4-C85011C19D50}" destId="{FD4B0ACC-9CE1-4EFD-9735-97BE818F753B}" srcOrd="0" destOrd="0" presId="urn:microsoft.com/office/officeart/2005/8/layout/vList2"/>
    <dgm:cxn modelId="{988C3B81-EA09-4064-AEB6-128F175884F0}" type="presOf" srcId="{F59976A2-6048-465C-9A5C-F24202E9AE92}" destId="{901DBABA-9351-4CE9-A21C-B111C6F3340C}" srcOrd="0" destOrd="0" presId="urn:microsoft.com/office/officeart/2005/8/layout/vList2"/>
    <dgm:cxn modelId="{B78862B4-2FC2-4F0B-B0E5-AF168D362830}" srcId="{F59976A2-6048-465C-9A5C-F24202E9AE92}" destId="{EA59FF9A-12AF-4404-9C9C-DA947C8E61D6}" srcOrd="0" destOrd="0" parTransId="{7A7A3EA5-CE30-458B-9EF2-26CD4FFCB073}" sibTransId="{343226A1-E732-4484-8AD4-31C958B5C86B}"/>
    <dgm:cxn modelId="{1E1C7DB6-7AC1-4C6B-8010-B29E8B4C82D2}" type="presOf" srcId="{C7BC5DC1-E72B-4EA7-B69C-690035660B1D}" destId="{0CB82ACA-35EF-410F-883E-5D72F5696AD2}" srcOrd="0" destOrd="0" presId="urn:microsoft.com/office/officeart/2005/8/layout/vList2"/>
    <dgm:cxn modelId="{D8C710DD-DD48-49F1-B022-419180467E7A}" type="presOf" srcId="{D9BEAD7D-E5F6-4115-9E19-2378DF3DDE90}" destId="{A23BFE49-D21B-45A6-8C5B-E8ACA5ED7FD3}" srcOrd="0" destOrd="0" presId="urn:microsoft.com/office/officeart/2005/8/layout/vList2"/>
    <dgm:cxn modelId="{19383FF6-021B-439C-8FE0-B79C334448BD}" srcId="{F59976A2-6048-465C-9A5C-F24202E9AE92}" destId="{3ECA0C4F-2AD9-4DFF-80FF-E257CC4E3187}" srcOrd="5" destOrd="0" parTransId="{EC460A44-F963-4361-B175-7D669A5BFF26}" sibTransId="{B8D3A65E-A49D-4C9A-B766-40A86180F44A}"/>
    <dgm:cxn modelId="{B2099CF9-36B5-4406-A475-791D2E3F3DE9}" type="presOf" srcId="{3ECA0C4F-2AD9-4DFF-80FF-E257CC4E3187}" destId="{9BC2B489-EE4C-40A5-BA77-10B380F903BE}" srcOrd="0" destOrd="0" presId="urn:microsoft.com/office/officeart/2005/8/layout/vList2"/>
    <dgm:cxn modelId="{C420A2FF-D3A9-403B-8A17-A85835B9CA08}" type="presOf" srcId="{EA59FF9A-12AF-4404-9C9C-DA947C8E61D6}" destId="{FBF12F0C-9F29-4C41-9D23-3A6CD78312C2}" srcOrd="0" destOrd="0" presId="urn:microsoft.com/office/officeart/2005/8/layout/vList2"/>
    <dgm:cxn modelId="{FA97A710-9732-4619-8575-97F609E12B51}" type="presParOf" srcId="{901DBABA-9351-4CE9-A21C-B111C6F3340C}" destId="{FBF12F0C-9F29-4C41-9D23-3A6CD78312C2}" srcOrd="0" destOrd="0" presId="urn:microsoft.com/office/officeart/2005/8/layout/vList2"/>
    <dgm:cxn modelId="{4DAA8FE2-050A-454C-84A4-E113AFDBA5A9}" type="presParOf" srcId="{901DBABA-9351-4CE9-A21C-B111C6F3340C}" destId="{8B97FCDA-7AE9-4B61-90FB-8283BB3ABDFC}" srcOrd="1" destOrd="0" presId="urn:microsoft.com/office/officeart/2005/8/layout/vList2"/>
    <dgm:cxn modelId="{FE2EE3E9-2BF5-486C-8C1E-4B54EF1D0AAC}" type="presParOf" srcId="{901DBABA-9351-4CE9-A21C-B111C6F3340C}" destId="{FD4B0ACC-9CE1-4EFD-9735-97BE818F753B}" srcOrd="2" destOrd="0" presId="urn:microsoft.com/office/officeart/2005/8/layout/vList2"/>
    <dgm:cxn modelId="{83D392C2-6892-4EE9-8F73-199B85D5521E}" type="presParOf" srcId="{901DBABA-9351-4CE9-A21C-B111C6F3340C}" destId="{AACF8E2D-BA8C-4F95-BF59-1905D6B341C3}" srcOrd="3" destOrd="0" presId="urn:microsoft.com/office/officeart/2005/8/layout/vList2"/>
    <dgm:cxn modelId="{BE86CC4B-C396-496C-A477-4606FCFC8F08}" type="presParOf" srcId="{901DBABA-9351-4CE9-A21C-B111C6F3340C}" destId="{A23BFE49-D21B-45A6-8C5B-E8ACA5ED7FD3}" srcOrd="4" destOrd="0" presId="urn:microsoft.com/office/officeart/2005/8/layout/vList2"/>
    <dgm:cxn modelId="{75F4CD7F-B3C4-45CC-8E27-95E4F5CF6005}" type="presParOf" srcId="{901DBABA-9351-4CE9-A21C-B111C6F3340C}" destId="{218BD20F-51A4-49A1-9B4A-A0C1C8C4D54B}" srcOrd="5" destOrd="0" presId="urn:microsoft.com/office/officeart/2005/8/layout/vList2"/>
    <dgm:cxn modelId="{F867F029-4FC2-4522-A897-5BC37DB21994}" type="presParOf" srcId="{901DBABA-9351-4CE9-A21C-B111C6F3340C}" destId="{0CB82ACA-35EF-410F-883E-5D72F5696AD2}" srcOrd="6" destOrd="0" presId="urn:microsoft.com/office/officeart/2005/8/layout/vList2"/>
    <dgm:cxn modelId="{9C91FF1D-BA7D-4521-9D95-CAE73AB2EA1D}" type="presParOf" srcId="{901DBABA-9351-4CE9-A21C-B111C6F3340C}" destId="{ABB8089E-C8AD-4608-BCDB-6F591A9A4571}" srcOrd="7" destOrd="0" presId="urn:microsoft.com/office/officeart/2005/8/layout/vList2"/>
    <dgm:cxn modelId="{E4743610-3EE6-4CBF-AAAE-E968EDD0024D}" type="presParOf" srcId="{901DBABA-9351-4CE9-A21C-B111C6F3340C}" destId="{3F8BE71B-38CB-4967-B4E6-3E5AE7ED9325}" srcOrd="8" destOrd="0" presId="urn:microsoft.com/office/officeart/2005/8/layout/vList2"/>
    <dgm:cxn modelId="{A8BB03BE-231E-4C9A-874F-DCE8F49E07D1}" type="presParOf" srcId="{901DBABA-9351-4CE9-A21C-B111C6F3340C}" destId="{51C3C88A-04F7-4F58-AD56-458B3FC66E40}" srcOrd="9" destOrd="0" presId="urn:microsoft.com/office/officeart/2005/8/layout/vList2"/>
    <dgm:cxn modelId="{369F8B85-BFAE-4D72-B26B-20D6EA78AAAF}" type="presParOf" srcId="{901DBABA-9351-4CE9-A21C-B111C6F3340C}" destId="{9BC2B489-EE4C-40A5-BA77-10B380F903BE}"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385F62-D9A8-44E4-96A3-77337C4D4ED7}">
      <dsp:nvSpPr>
        <dsp:cNvPr id="0" name=""/>
        <dsp:cNvSpPr/>
      </dsp:nvSpPr>
      <dsp:spPr>
        <a:xfrm>
          <a:off x="0" y="2392"/>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4BCEB996-E15F-4AA0-8F25-E47E54D0080C}">
      <dsp:nvSpPr>
        <dsp:cNvPr id="0" name=""/>
        <dsp:cNvSpPr/>
      </dsp:nvSpPr>
      <dsp:spPr>
        <a:xfrm>
          <a:off x="0" y="2392"/>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IN" sz="4600" kern="1200"/>
            <a:t>Voltage Required 5V DC</a:t>
          </a:r>
          <a:endParaRPr lang="en-US" sz="4600" kern="1200"/>
        </a:p>
      </dsp:txBody>
      <dsp:txXfrm>
        <a:off x="0" y="2392"/>
        <a:ext cx="6266011" cy="1631587"/>
      </dsp:txXfrm>
    </dsp:sp>
    <dsp:sp modelId="{4C351388-FF4E-48BB-8857-3976EEDD7E09}">
      <dsp:nvSpPr>
        <dsp:cNvPr id="0" name=""/>
        <dsp:cNvSpPr/>
      </dsp:nvSpPr>
      <dsp:spPr>
        <a:xfrm>
          <a:off x="0" y="1633979"/>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1C553E0-DE76-4BDE-87CE-A3E60E0FCDD5}">
      <dsp:nvSpPr>
        <dsp:cNvPr id="0" name=""/>
        <dsp:cNvSpPr/>
      </dsp:nvSpPr>
      <dsp:spPr>
        <a:xfrm>
          <a:off x="0" y="1633979"/>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IN" sz="4600" kern="1200"/>
            <a:t>Current 2A (max) through power adapter</a:t>
          </a:r>
          <a:endParaRPr lang="en-US" sz="4600" kern="1200"/>
        </a:p>
      </dsp:txBody>
      <dsp:txXfrm>
        <a:off x="0" y="1633979"/>
        <a:ext cx="6266011" cy="1631587"/>
      </dsp:txXfrm>
    </dsp:sp>
    <dsp:sp modelId="{344441C2-CD6B-47C4-8858-973E87135EF9}">
      <dsp:nvSpPr>
        <dsp:cNvPr id="0" name=""/>
        <dsp:cNvSpPr/>
      </dsp:nvSpPr>
      <dsp:spPr>
        <a:xfrm>
          <a:off x="0" y="3265567"/>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A47928DA-CD46-413A-9BC9-FC9BE644FF39}">
      <dsp:nvSpPr>
        <dsp:cNvPr id="0" name=""/>
        <dsp:cNvSpPr/>
      </dsp:nvSpPr>
      <dsp:spPr>
        <a:xfrm>
          <a:off x="0" y="3265567"/>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IN" sz="4600" kern="1200"/>
            <a:t>Current 500 mA through USB cable</a:t>
          </a:r>
          <a:endParaRPr lang="en-US" sz="4600" kern="1200"/>
        </a:p>
      </dsp:txBody>
      <dsp:txXfrm>
        <a:off x="0" y="3265567"/>
        <a:ext cx="6266011" cy="16315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12F0C-9F29-4C41-9D23-3A6CD78312C2}">
      <dsp:nvSpPr>
        <dsp:cNvPr id="0" name=""/>
        <dsp:cNvSpPr/>
      </dsp:nvSpPr>
      <dsp:spPr>
        <a:xfrm>
          <a:off x="0" y="48639"/>
          <a:ext cx="6266011" cy="754777"/>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Power 5V VDD  can provides upto 1000mA current Max </a:t>
          </a:r>
          <a:endParaRPr lang="en-US" sz="1900" kern="1200"/>
        </a:p>
      </dsp:txBody>
      <dsp:txXfrm>
        <a:off x="36845" y="85484"/>
        <a:ext cx="6192321" cy="681087"/>
      </dsp:txXfrm>
    </dsp:sp>
    <dsp:sp modelId="{FD4B0ACC-9CE1-4EFD-9735-97BE818F753B}">
      <dsp:nvSpPr>
        <dsp:cNvPr id="0" name=""/>
        <dsp:cNvSpPr/>
      </dsp:nvSpPr>
      <dsp:spPr>
        <a:xfrm>
          <a:off x="0" y="858137"/>
          <a:ext cx="6266011" cy="754777"/>
        </a:xfrm>
        <a:prstGeom prst="roundRect">
          <a:avLst/>
        </a:prstGeom>
        <a:gradFill rotWithShape="0">
          <a:gsLst>
            <a:gs pos="0">
              <a:schemeClr val="accent2">
                <a:hueOff val="-289240"/>
                <a:satOff val="-1985"/>
                <a:lumOff val="1020"/>
                <a:alphaOff val="0"/>
                <a:tint val="96000"/>
                <a:lumMod val="104000"/>
              </a:schemeClr>
            </a:gs>
            <a:gs pos="100000">
              <a:schemeClr val="accent2">
                <a:hueOff val="-289240"/>
                <a:satOff val="-1985"/>
                <a:lumOff val="102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Power 5V sys can provide 250 mA current max</a:t>
          </a:r>
          <a:endParaRPr lang="en-US" sz="1900" kern="1200"/>
        </a:p>
      </dsp:txBody>
      <dsp:txXfrm>
        <a:off x="36845" y="894982"/>
        <a:ext cx="6192321" cy="681087"/>
      </dsp:txXfrm>
    </dsp:sp>
    <dsp:sp modelId="{A23BFE49-D21B-45A6-8C5B-E8ACA5ED7FD3}">
      <dsp:nvSpPr>
        <dsp:cNvPr id="0" name=""/>
        <dsp:cNvSpPr/>
      </dsp:nvSpPr>
      <dsp:spPr>
        <a:xfrm>
          <a:off x="0" y="1667635"/>
          <a:ext cx="6266011" cy="754777"/>
        </a:xfrm>
        <a:prstGeom prst="roundRect">
          <a:avLst/>
        </a:prstGeom>
        <a:gradFill rotWithShape="0">
          <a:gsLst>
            <a:gs pos="0">
              <a:schemeClr val="accent2">
                <a:hueOff val="-578480"/>
                <a:satOff val="-3970"/>
                <a:lumOff val="2039"/>
                <a:alphaOff val="0"/>
                <a:tint val="96000"/>
                <a:lumMod val="104000"/>
              </a:schemeClr>
            </a:gs>
            <a:gs pos="100000">
              <a:schemeClr val="accent2">
                <a:hueOff val="-578480"/>
                <a:satOff val="-3970"/>
                <a:lumOff val="203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Power 3.3V  can provide upto 250mA current max</a:t>
          </a:r>
          <a:endParaRPr lang="en-US" sz="1900" kern="1200"/>
        </a:p>
      </dsp:txBody>
      <dsp:txXfrm>
        <a:off x="36845" y="1704480"/>
        <a:ext cx="6192321" cy="681087"/>
      </dsp:txXfrm>
    </dsp:sp>
    <dsp:sp modelId="{0CB82ACA-35EF-410F-883E-5D72F5696AD2}">
      <dsp:nvSpPr>
        <dsp:cNvPr id="0" name=""/>
        <dsp:cNvSpPr/>
      </dsp:nvSpPr>
      <dsp:spPr>
        <a:xfrm>
          <a:off x="0" y="2477133"/>
          <a:ext cx="6266011" cy="754777"/>
        </a:xfrm>
        <a:prstGeom prst="roundRect">
          <a:avLst/>
        </a:prstGeom>
        <a:gradFill rotWithShape="0">
          <a:gsLst>
            <a:gs pos="0">
              <a:schemeClr val="accent2">
                <a:hueOff val="-867720"/>
                <a:satOff val="-5954"/>
                <a:lumOff val="3059"/>
                <a:alphaOff val="0"/>
                <a:tint val="96000"/>
                <a:lumMod val="104000"/>
              </a:schemeClr>
            </a:gs>
            <a:gs pos="100000">
              <a:schemeClr val="accent2">
                <a:hueOff val="-867720"/>
                <a:satOff val="-5954"/>
                <a:lumOff val="305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VDD_ADC (1.8V)  can provide 250mA </a:t>
          </a:r>
          <a:endParaRPr lang="en-US" sz="1900" kern="1200"/>
        </a:p>
      </dsp:txBody>
      <dsp:txXfrm>
        <a:off x="36845" y="2513978"/>
        <a:ext cx="6192321" cy="681087"/>
      </dsp:txXfrm>
    </dsp:sp>
    <dsp:sp modelId="{3F8BE71B-38CB-4967-B4E6-3E5AE7ED9325}">
      <dsp:nvSpPr>
        <dsp:cNvPr id="0" name=""/>
        <dsp:cNvSpPr/>
      </dsp:nvSpPr>
      <dsp:spPr>
        <a:xfrm>
          <a:off x="0" y="3286631"/>
          <a:ext cx="6266011" cy="754777"/>
        </a:xfrm>
        <a:prstGeom prst="roundRect">
          <a:avLst/>
        </a:prstGeom>
        <a:gradFill rotWithShape="0">
          <a:gsLst>
            <a:gs pos="0">
              <a:schemeClr val="accent2">
                <a:hueOff val="-1156960"/>
                <a:satOff val="-7939"/>
                <a:lumOff val="4078"/>
                <a:alphaOff val="0"/>
                <a:tint val="96000"/>
                <a:lumMod val="104000"/>
              </a:schemeClr>
            </a:gs>
            <a:gs pos="100000">
              <a:schemeClr val="accent2">
                <a:hueOff val="-1156960"/>
                <a:satOff val="-7939"/>
                <a:lumOff val="4078"/>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All I/O pins 3.3V can provide maximum 250mA</a:t>
          </a:r>
          <a:endParaRPr lang="en-US" sz="1900" kern="1200"/>
        </a:p>
      </dsp:txBody>
      <dsp:txXfrm>
        <a:off x="36845" y="3323476"/>
        <a:ext cx="6192321" cy="681087"/>
      </dsp:txXfrm>
    </dsp:sp>
    <dsp:sp modelId="{9BC2B489-EE4C-40A5-BA77-10B380F903BE}">
      <dsp:nvSpPr>
        <dsp:cNvPr id="0" name=""/>
        <dsp:cNvSpPr/>
      </dsp:nvSpPr>
      <dsp:spPr>
        <a:xfrm>
          <a:off x="0" y="4096129"/>
          <a:ext cx="6266011" cy="754777"/>
        </a:xfrm>
        <a:prstGeom prst="roundRect">
          <a:avLst/>
        </a:prstGeom>
        <a:gradFill rotWithShape="0">
          <a:gsLst>
            <a:gs pos="0">
              <a:schemeClr val="accent2">
                <a:hueOff val="-1446200"/>
                <a:satOff val="-9924"/>
                <a:lumOff val="5098"/>
                <a:alphaOff val="0"/>
                <a:tint val="96000"/>
                <a:lumMod val="104000"/>
              </a:schemeClr>
            </a:gs>
            <a:gs pos="100000">
              <a:schemeClr val="accent2">
                <a:hueOff val="-1446200"/>
                <a:satOff val="-9924"/>
                <a:lumOff val="5098"/>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AIN pins 1.8V (small current should be drawn from these pins)</a:t>
          </a:r>
          <a:endParaRPr lang="en-US" sz="1900" kern="1200"/>
        </a:p>
      </dsp:txBody>
      <dsp:txXfrm>
        <a:off x="36845" y="4132974"/>
        <a:ext cx="6192321" cy="68108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www.digi.com/resources/library/data-sheets/ds_xbee-s2c-802-15-4" TargetMode="External"/><Relationship Id="rId2" Type="http://schemas.openxmlformats.org/officeDocument/2006/relationships/hyperlink" Target="https://www.amazon.ca/gp/product/B07B9XTSWH/ref=ppx_od_dt_b_asin_title_s00?ie=UTF8&amp;psc=1" TargetMode="External"/><Relationship Id="rId1" Type="http://schemas.openxmlformats.org/officeDocument/2006/relationships/slideLayout" Target="../slideLayouts/slideLayout2.xml"/><Relationship Id="rId5" Type="http://schemas.openxmlformats.org/officeDocument/2006/relationships/hyperlink" Target="https://cdn-shop.adafruit.com/datasheets/BBB_SRM.pdf" TargetMode="External"/><Relationship Id="rId4" Type="http://schemas.openxmlformats.org/officeDocument/2006/relationships/hyperlink" Target="https://e2e.ti.com/support/processors/f/processors-forum/274073/need-help-with-rtcwake"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electronicoscaldas.com/datasheet/MQ-9_Hanwei.pdf" TargetMode="External"/><Relationship Id="rId2" Type="http://schemas.openxmlformats.org/officeDocument/2006/relationships/hyperlink" Target="http://gas-sensor.ru/pdf/combustible-gas-sensor.pdf" TargetMode="External"/><Relationship Id="rId1" Type="http://schemas.openxmlformats.org/officeDocument/2006/relationships/slideLayout" Target="../slideLayouts/slideLayout2.xml"/><Relationship Id="rId4" Type="http://schemas.openxmlformats.org/officeDocument/2006/relationships/hyperlink" Target="https://www.theengineeringprojects.com/2019/12/introduction-to-20-x-4-lcd-module.html"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components101.com/ics/mct2e-phototransistor-optocoupler-ic" TargetMode="External"/><Relationship Id="rId2" Type="http://schemas.openxmlformats.org/officeDocument/2006/relationships/hyperlink" Target="https://circuits4you.com/2019/01/13/esp8266-absolute-maximum-ratings/" TargetMode="External"/><Relationship Id="rId1" Type="http://schemas.openxmlformats.org/officeDocument/2006/relationships/slideLayout" Target="../slideLayouts/slideLayout2.xml"/><Relationship Id="rId4" Type="http://schemas.openxmlformats.org/officeDocument/2006/relationships/hyperlink" Target="https://components101.com/sensors/lm35-temperature-sensor#:~:text=LM35%20is%20a%20precession%20Integrated,C%20to%20150%C2%B0C.&amp;text=There%20will%20be%20rise%20of,degree%20Celsius%20rise%20in%20temperatur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Power Supply Management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solidFill>
                  <a:srgbClr val="5792BA"/>
                </a:solidFill>
              </a:rPr>
              <a:t>Submitted by </a:t>
            </a:r>
          </a:p>
          <a:p>
            <a:pPr algn="l"/>
            <a:r>
              <a:rPr lang="en-US" sz="2300" dirty="0">
                <a:solidFill>
                  <a:srgbClr val="5792BA"/>
                </a:solidFill>
              </a:rPr>
              <a:t>Am</a:t>
            </a:r>
            <a:r>
              <a:rPr lang="en-US" dirty="0">
                <a:solidFill>
                  <a:srgbClr val="5792BA"/>
                </a:solidFill>
              </a:rPr>
              <a:t>it Kumar</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F5A22-3C75-4A48-92AD-E354D8733560}"/>
              </a:ext>
            </a:extLst>
          </p:cNvPr>
          <p:cNvSpPr>
            <a:spLocks noGrp="1"/>
          </p:cNvSpPr>
          <p:nvPr>
            <p:ph type="title"/>
          </p:nvPr>
        </p:nvSpPr>
        <p:spPr/>
        <p:txBody>
          <a:bodyPr/>
          <a:lstStyle/>
          <a:p>
            <a:r>
              <a:rPr lang="en-IN" dirty="0"/>
              <a:t>Devices mode </a:t>
            </a:r>
          </a:p>
        </p:txBody>
      </p:sp>
      <p:sp>
        <p:nvSpPr>
          <p:cNvPr id="3" name="Content Placeholder 2">
            <a:extLst>
              <a:ext uri="{FF2B5EF4-FFF2-40B4-BE49-F238E27FC236}">
                <a16:creationId xmlns:a16="http://schemas.microsoft.com/office/drawing/2014/main" id="{9D90A014-ACC3-4514-8762-A2D4BA4A6D40}"/>
              </a:ext>
            </a:extLst>
          </p:cNvPr>
          <p:cNvSpPr>
            <a:spLocks noGrp="1"/>
          </p:cNvSpPr>
          <p:nvPr>
            <p:ph idx="1"/>
          </p:nvPr>
        </p:nvSpPr>
        <p:spPr/>
        <p:txBody>
          <a:bodyPr/>
          <a:lstStyle/>
          <a:p>
            <a:r>
              <a:rPr lang="en-IN" b="1" u="sng" dirty="0"/>
              <a:t>Reset state </a:t>
            </a:r>
            <a:endParaRPr lang="en-IN" dirty="0"/>
          </a:p>
          <a:p>
            <a:pPr marL="36900" indent="0">
              <a:buNone/>
            </a:pPr>
            <a:r>
              <a:rPr lang="en-US" dirty="0"/>
              <a:t>The device can be reset by either pulling the </a:t>
            </a:r>
            <a:r>
              <a:rPr lang="en-US" dirty="0" err="1"/>
              <a:t>nRESET</a:t>
            </a:r>
            <a:r>
              <a:rPr lang="en-US" dirty="0"/>
              <a:t> pin low or by holding the PB_IN pin low for more than 8 s. All rails are shut down by the sequencer and all register values are reset to their default values. Rails not controlled by the sequencer are shut down after the power-down sequencer is complete. The device stays in the this state for as long as the reset pin is held low, and the </a:t>
            </a:r>
            <a:r>
              <a:rPr lang="en-US" dirty="0" err="1"/>
              <a:t>nRESET</a:t>
            </a:r>
            <a:r>
              <a:rPr lang="en-US" dirty="0"/>
              <a:t> pin must be high for the device to go from the RESET state.</a:t>
            </a:r>
            <a:endParaRPr lang="en-IN" dirty="0"/>
          </a:p>
        </p:txBody>
      </p:sp>
    </p:spTree>
    <p:extLst>
      <p:ext uri="{BB962C8B-B14F-4D97-AF65-F5344CB8AC3E}">
        <p14:creationId xmlns:p14="http://schemas.microsoft.com/office/powerpoint/2010/main" val="4208902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1102C-3D98-4780-8A1D-37828D05DEA3}"/>
              </a:ext>
            </a:extLst>
          </p:cNvPr>
          <p:cNvSpPr>
            <a:spLocks noGrp="1"/>
          </p:cNvSpPr>
          <p:nvPr>
            <p:ph type="title"/>
          </p:nvPr>
        </p:nvSpPr>
        <p:spPr>
          <a:xfrm>
            <a:off x="913795" y="118281"/>
            <a:ext cx="10353762" cy="1257300"/>
          </a:xfrm>
        </p:spPr>
        <p:txBody>
          <a:bodyPr/>
          <a:lstStyle/>
          <a:p>
            <a:r>
              <a:rPr lang="en-IN" dirty="0"/>
              <a:t>Commands for sleep mode</a:t>
            </a:r>
          </a:p>
        </p:txBody>
      </p:sp>
      <p:sp>
        <p:nvSpPr>
          <p:cNvPr id="3" name="Content Placeholder 2">
            <a:extLst>
              <a:ext uri="{FF2B5EF4-FFF2-40B4-BE49-F238E27FC236}">
                <a16:creationId xmlns:a16="http://schemas.microsoft.com/office/drawing/2014/main" id="{0A3AE8C2-08EE-4667-8922-613A20C747B7}"/>
              </a:ext>
            </a:extLst>
          </p:cNvPr>
          <p:cNvSpPr>
            <a:spLocks noGrp="1"/>
          </p:cNvSpPr>
          <p:nvPr>
            <p:ph idx="1"/>
          </p:nvPr>
        </p:nvSpPr>
        <p:spPr>
          <a:xfrm>
            <a:off x="913795" y="1187356"/>
            <a:ext cx="10353762" cy="4603844"/>
          </a:xfrm>
        </p:spPr>
        <p:txBody>
          <a:bodyPr>
            <a:normAutofit lnSpcReduction="10000"/>
          </a:bodyPr>
          <a:lstStyle/>
          <a:p>
            <a:pPr marL="36900" indent="0">
              <a:buNone/>
            </a:pPr>
            <a:r>
              <a:rPr lang="en-IN" dirty="0"/>
              <a:t>Different types of commands can be used to put BBBW in sleep mode</a:t>
            </a:r>
          </a:p>
          <a:p>
            <a:pPr marL="494100" indent="-457200">
              <a:buFont typeface="Wingdings 2" charset="2"/>
              <a:buAutoNum type="arabicPeriod"/>
            </a:pPr>
            <a:r>
              <a:rPr lang="en-IN" dirty="0"/>
              <a:t>echo mem &gt; /sys/power/state</a:t>
            </a:r>
          </a:p>
          <a:p>
            <a:pPr marL="494100" indent="-457200">
              <a:buFont typeface="Wingdings 2" charset="2"/>
              <a:buAutoNum type="arabicPeriod"/>
            </a:pPr>
            <a:r>
              <a:rPr lang="en-IN" dirty="0"/>
              <a:t> </a:t>
            </a:r>
            <a:r>
              <a:rPr lang="pt-BR" dirty="0"/>
              <a:t>rtcwake -s 90 -m mem -d /dev/rtc0</a:t>
            </a:r>
            <a:endParaRPr lang="en-IN" dirty="0"/>
          </a:p>
          <a:p>
            <a:pPr marL="494100" indent="-457200">
              <a:buFont typeface="Wingdings 2" charset="2"/>
              <a:buAutoNum type="arabicPeriod"/>
            </a:pPr>
            <a:r>
              <a:rPr lang="en-IN" dirty="0"/>
              <a:t>cd </a:t>
            </a:r>
            <a:r>
              <a:rPr lang="en-IN" dirty="0" err="1"/>
              <a:t>bbbrtc</a:t>
            </a:r>
            <a:endParaRPr lang="en-IN" dirty="0"/>
          </a:p>
          <a:p>
            <a:pPr marL="36900" indent="0">
              <a:buNone/>
            </a:pPr>
            <a:r>
              <a:rPr lang="en-IN" dirty="0"/>
              <a:t>      make i2cset -f -y 0 0x24 0x0a 0x00</a:t>
            </a:r>
          </a:p>
          <a:p>
            <a:pPr marL="36900" indent="0">
              <a:buNone/>
            </a:pPr>
            <a:r>
              <a:rPr lang="en-IN" dirty="0"/>
              <a:t>      </a:t>
            </a:r>
            <a:r>
              <a:rPr lang="en-IN" dirty="0" err="1"/>
              <a:t>bbbrtc</a:t>
            </a:r>
            <a:r>
              <a:rPr lang="en-IN" dirty="0"/>
              <a:t> wake 170 </a:t>
            </a:r>
          </a:p>
          <a:p>
            <a:pPr marL="36900" indent="0">
              <a:buNone/>
            </a:pPr>
            <a:r>
              <a:rPr lang="en-IN" dirty="0"/>
              <a:t>      </a:t>
            </a:r>
            <a:r>
              <a:rPr lang="en-IN" dirty="0" err="1"/>
              <a:t>bbbrtc</a:t>
            </a:r>
            <a:r>
              <a:rPr lang="en-IN" dirty="0"/>
              <a:t> sleep 110 </a:t>
            </a:r>
          </a:p>
          <a:p>
            <a:pPr marL="36900" indent="0">
              <a:buNone/>
            </a:pPr>
            <a:r>
              <a:rPr lang="en-IN" dirty="0"/>
              <a:t>      sync </a:t>
            </a:r>
          </a:p>
          <a:p>
            <a:pPr marL="36900" indent="0">
              <a:buNone/>
            </a:pPr>
            <a:r>
              <a:rPr lang="en-IN" dirty="0"/>
              <a:t>      </a:t>
            </a:r>
            <a:r>
              <a:rPr lang="en-IN" dirty="0" err="1"/>
              <a:t>bbbrtc</a:t>
            </a:r>
            <a:r>
              <a:rPr lang="en-IN" dirty="0"/>
              <a:t> now 100  </a:t>
            </a:r>
          </a:p>
          <a:p>
            <a:endParaRPr lang="en-IN" dirty="0"/>
          </a:p>
          <a:p>
            <a:endParaRPr lang="en-IN" dirty="0"/>
          </a:p>
        </p:txBody>
      </p:sp>
    </p:spTree>
    <p:extLst>
      <p:ext uri="{BB962C8B-B14F-4D97-AF65-F5344CB8AC3E}">
        <p14:creationId xmlns:p14="http://schemas.microsoft.com/office/powerpoint/2010/main" val="1544289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8B8507E-5614-423D-ADF6-DC7786FA5036}"/>
              </a:ext>
            </a:extLst>
          </p:cNvPr>
          <p:cNvPicPr>
            <a:picLocks noGrp="1" noChangeAspect="1"/>
          </p:cNvPicPr>
          <p:nvPr>
            <p:ph idx="1"/>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724733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BB3FB6C-2671-405F-83D9-45AD24877C3B}"/>
              </a:ext>
            </a:extLst>
          </p:cNvPr>
          <p:cNvSpPr>
            <a:spLocks noGrp="1"/>
          </p:cNvSpPr>
          <p:nvPr>
            <p:ph type="title"/>
          </p:nvPr>
        </p:nvSpPr>
        <p:spPr/>
        <p:txBody>
          <a:bodyPr/>
          <a:lstStyle/>
          <a:p>
            <a:r>
              <a:rPr lang="en-IN" dirty="0"/>
              <a:t>States by BBBW</a:t>
            </a:r>
          </a:p>
        </p:txBody>
      </p:sp>
      <p:sp>
        <p:nvSpPr>
          <p:cNvPr id="10" name="Content Placeholder 9">
            <a:extLst>
              <a:ext uri="{FF2B5EF4-FFF2-40B4-BE49-F238E27FC236}">
                <a16:creationId xmlns:a16="http://schemas.microsoft.com/office/drawing/2014/main" id="{F5F35541-C322-4ED4-AF54-4CE6B15A0B0E}"/>
              </a:ext>
            </a:extLst>
          </p:cNvPr>
          <p:cNvSpPr>
            <a:spLocks noGrp="1"/>
          </p:cNvSpPr>
          <p:nvPr>
            <p:ph sz="half" idx="1"/>
          </p:nvPr>
        </p:nvSpPr>
        <p:spPr/>
        <p:txBody>
          <a:bodyPr/>
          <a:lstStyle/>
          <a:p>
            <a:r>
              <a:rPr lang="en-IN" dirty="0"/>
              <a:t>Freeze</a:t>
            </a:r>
          </a:p>
          <a:p>
            <a:r>
              <a:rPr lang="en-IN" dirty="0"/>
              <a:t>Standby</a:t>
            </a:r>
          </a:p>
          <a:p>
            <a:r>
              <a:rPr lang="en-IN" dirty="0"/>
              <a:t>Mem</a:t>
            </a:r>
          </a:p>
          <a:p>
            <a:r>
              <a:rPr lang="en-IN" dirty="0"/>
              <a:t>Disk</a:t>
            </a:r>
          </a:p>
          <a:p>
            <a:pPr marL="36900" indent="0">
              <a:buNone/>
            </a:pPr>
            <a:endParaRPr lang="en-IN" dirty="0"/>
          </a:p>
        </p:txBody>
      </p:sp>
      <p:pic>
        <p:nvPicPr>
          <p:cNvPr id="13" name="Content Placeholder 12">
            <a:extLst>
              <a:ext uri="{FF2B5EF4-FFF2-40B4-BE49-F238E27FC236}">
                <a16:creationId xmlns:a16="http://schemas.microsoft.com/office/drawing/2014/main" id="{994DE075-368B-47EA-AD74-4D54352FCE57}"/>
              </a:ext>
            </a:extLst>
          </p:cNvPr>
          <p:cNvPicPr>
            <a:picLocks noGrp="1" noChangeAspect="1"/>
          </p:cNvPicPr>
          <p:nvPr>
            <p:ph sz="half" idx="2"/>
          </p:nvPr>
        </p:nvPicPr>
        <p:blipFill>
          <a:blip r:embed="rId2"/>
          <a:stretch>
            <a:fillRect/>
          </a:stretch>
        </p:blipFill>
        <p:spPr>
          <a:xfrm>
            <a:off x="4380271" y="2315497"/>
            <a:ext cx="7256206" cy="1853317"/>
          </a:xfrm>
        </p:spPr>
      </p:pic>
    </p:spTree>
    <p:extLst>
      <p:ext uri="{BB962C8B-B14F-4D97-AF65-F5344CB8AC3E}">
        <p14:creationId xmlns:p14="http://schemas.microsoft.com/office/powerpoint/2010/main" val="3571207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EE77A-045C-4815-A871-F1AE689AFC33}"/>
              </a:ext>
            </a:extLst>
          </p:cNvPr>
          <p:cNvSpPr>
            <a:spLocks noGrp="1"/>
          </p:cNvSpPr>
          <p:nvPr>
            <p:ph type="title"/>
          </p:nvPr>
        </p:nvSpPr>
        <p:spPr/>
        <p:txBody>
          <a:bodyPr/>
          <a:lstStyle/>
          <a:p>
            <a:r>
              <a:rPr lang="en-IN" dirty="0"/>
              <a:t>Code </a:t>
            </a:r>
          </a:p>
        </p:txBody>
      </p:sp>
      <p:sp>
        <p:nvSpPr>
          <p:cNvPr id="3" name="Content Placeholder 2">
            <a:extLst>
              <a:ext uri="{FF2B5EF4-FFF2-40B4-BE49-F238E27FC236}">
                <a16:creationId xmlns:a16="http://schemas.microsoft.com/office/drawing/2014/main" id="{DEE6AC0D-B55E-4192-B821-BFE8EBFE2F76}"/>
              </a:ext>
            </a:extLst>
          </p:cNvPr>
          <p:cNvSpPr>
            <a:spLocks noGrp="1"/>
          </p:cNvSpPr>
          <p:nvPr>
            <p:ph idx="1"/>
          </p:nvPr>
        </p:nvSpPr>
        <p:spPr/>
        <p:txBody>
          <a:bodyPr>
            <a:normAutofit fontScale="70000" lnSpcReduction="20000"/>
          </a:bodyPr>
          <a:lstStyle/>
          <a:p>
            <a:r>
              <a:rPr lang="en-IN" dirty="0"/>
              <a:t>#include &lt;iostream&gt;</a:t>
            </a:r>
          </a:p>
          <a:p>
            <a:r>
              <a:rPr lang="en-IN" dirty="0"/>
              <a:t>#include &lt;</a:t>
            </a:r>
            <a:r>
              <a:rPr lang="en-IN" dirty="0" err="1"/>
              <a:t>unistd.h</a:t>
            </a:r>
            <a:r>
              <a:rPr lang="en-IN" dirty="0"/>
              <a:t>&gt;</a:t>
            </a:r>
          </a:p>
          <a:p>
            <a:endParaRPr lang="en-IN" dirty="0"/>
          </a:p>
          <a:p>
            <a:r>
              <a:rPr lang="en-IN" dirty="0"/>
              <a:t>using namespace std;</a:t>
            </a:r>
          </a:p>
          <a:p>
            <a:r>
              <a:rPr lang="en-IN" dirty="0"/>
              <a:t>int main() </a:t>
            </a:r>
          </a:p>
          <a:p>
            <a:r>
              <a:rPr lang="en-IN" dirty="0"/>
              <a:t>{</a:t>
            </a:r>
          </a:p>
          <a:p>
            <a:r>
              <a:rPr lang="en-IN" dirty="0" err="1"/>
              <a:t>cout</a:t>
            </a:r>
            <a:r>
              <a:rPr lang="en-IN" dirty="0"/>
              <a:t> &lt;&lt; "system going for sleep for 20 sec"&lt;&lt; </a:t>
            </a:r>
            <a:r>
              <a:rPr lang="en-IN" dirty="0" err="1"/>
              <a:t>endl</a:t>
            </a:r>
            <a:r>
              <a:rPr lang="en-IN" dirty="0"/>
              <a:t>; </a:t>
            </a:r>
          </a:p>
          <a:p>
            <a:r>
              <a:rPr lang="en-IN" dirty="0"/>
              <a:t>  system("</a:t>
            </a:r>
            <a:r>
              <a:rPr lang="en-IN" dirty="0" err="1"/>
              <a:t>sudo</a:t>
            </a:r>
            <a:r>
              <a:rPr lang="en-IN" dirty="0"/>
              <a:t> </a:t>
            </a:r>
            <a:r>
              <a:rPr lang="en-IN" dirty="0" err="1"/>
              <a:t>rtcwake</a:t>
            </a:r>
            <a:r>
              <a:rPr lang="en-IN" dirty="0"/>
              <a:t> -d /dev/rtc0 -m standby -s 20");   // putting system to sleep for 20 sec  </a:t>
            </a:r>
          </a:p>
          <a:p>
            <a:r>
              <a:rPr lang="en-IN" dirty="0"/>
              <a:t>   return 0;</a:t>
            </a:r>
          </a:p>
          <a:p>
            <a:r>
              <a:rPr lang="en-IN" dirty="0"/>
              <a:t>}</a:t>
            </a:r>
          </a:p>
        </p:txBody>
      </p:sp>
    </p:spTree>
    <p:extLst>
      <p:ext uri="{BB962C8B-B14F-4D97-AF65-F5344CB8AC3E}">
        <p14:creationId xmlns:p14="http://schemas.microsoft.com/office/powerpoint/2010/main" val="268628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4F9CB-0C27-480A-902E-DD272627E928}"/>
              </a:ext>
            </a:extLst>
          </p:cNvPr>
          <p:cNvSpPr>
            <a:spLocks noGrp="1"/>
          </p:cNvSpPr>
          <p:nvPr>
            <p:ph type="title"/>
          </p:nvPr>
        </p:nvSpPr>
        <p:spPr/>
        <p:txBody>
          <a:bodyPr/>
          <a:lstStyle/>
          <a:p>
            <a:r>
              <a:rPr lang="en-IN" dirty="0"/>
              <a:t>States of BBBW</a:t>
            </a:r>
          </a:p>
        </p:txBody>
      </p:sp>
      <p:sp>
        <p:nvSpPr>
          <p:cNvPr id="3" name="Content Placeholder 2">
            <a:extLst>
              <a:ext uri="{FF2B5EF4-FFF2-40B4-BE49-F238E27FC236}">
                <a16:creationId xmlns:a16="http://schemas.microsoft.com/office/drawing/2014/main" id="{FC9D169F-A082-4563-B1F2-847599B38209}"/>
              </a:ext>
            </a:extLst>
          </p:cNvPr>
          <p:cNvSpPr>
            <a:spLocks noGrp="1"/>
          </p:cNvSpPr>
          <p:nvPr>
            <p:ph idx="1"/>
          </p:nvPr>
        </p:nvSpPr>
        <p:spPr>
          <a:xfrm>
            <a:off x="913795" y="1583140"/>
            <a:ext cx="10353762" cy="4665260"/>
          </a:xfrm>
        </p:spPr>
        <p:txBody>
          <a:bodyPr>
            <a:normAutofit fontScale="85000" lnSpcReduction="20000"/>
          </a:bodyPr>
          <a:lstStyle/>
          <a:p>
            <a:r>
              <a:rPr lang="en-US" b="1" u="sng" dirty="0"/>
              <a:t>Standby</a:t>
            </a:r>
            <a:r>
              <a:rPr lang="en-US" dirty="0"/>
              <a:t>  -  ACPI state S1. This state offers minimal, though real, power savings, while providing a very low-latency transition back to a working system. This is the default mode.</a:t>
            </a:r>
          </a:p>
          <a:p>
            <a:r>
              <a:rPr lang="en-US" b="1" u="sng" dirty="0"/>
              <a:t>Freeze - </a:t>
            </a:r>
            <a:r>
              <a:rPr lang="en-US" dirty="0"/>
              <a:t>The processes are frozen, all the devices are suspended and all the processors idled. This state is a general state that does not need any platform-specific support, but it saves less power than Suspend-to-RAM, because the system is still in a running state. (Available since Linux 3.9.)</a:t>
            </a:r>
          </a:p>
          <a:p>
            <a:r>
              <a:rPr lang="en-US" b="1" u="sng" dirty="0"/>
              <a:t>Mem</a:t>
            </a:r>
            <a:r>
              <a:rPr lang="en-US" dirty="0"/>
              <a:t> - ACPI state S3 (Suspend-to-RAM). This state offers significant power savings as everything in the system is put into a low-power state, except for memory, which is placed in self-refresh mode to retain its contents.</a:t>
            </a:r>
          </a:p>
          <a:p>
            <a:r>
              <a:rPr lang="en-US" b="1" u="sng" dirty="0"/>
              <a:t>Disk - </a:t>
            </a:r>
            <a:r>
              <a:rPr lang="en-US" dirty="0"/>
              <a:t>ACPI state S4 (Suspend-to-disk). This state offers the greatest power savings, and can be used even in the absence of low-level platform support for power management. This state operates similarly to Suspend-to-RAM, but includes a final step of writing memory contents to disk.</a:t>
            </a:r>
            <a:endParaRPr lang="en-IN" dirty="0"/>
          </a:p>
        </p:txBody>
      </p:sp>
    </p:spTree>
    <p:extLst>
      <p:ext uri="{BB962C8B-B14F-4D97-AF65-F5344CB8AC3E}">
        <p14:creationId xmlns:p14="http://schemas.microsoft.com/office/powerpoint/2010/main" val="466247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E11D46B-C5FF-4AAF-92A0-34A119C521FA}"/>
              </a:ext>
            </a:extLst>
          </p:cNvPr>
          <p:cNvPicPr>
            <a:picLocks noGrp="1" noChangeAspect="1"/>
          </p:cNvPicPr>
          <p:nvPr>
            <p:ph idx="1"/>
          </p:nvPr>
        </p:nvPicPr>
        <p:blipFill>
          <a:blip r:embed="rId3"/>
          <a:stretch>
            <a:fillRect/>
          </a:stretch>
        </p:blipFill>
        <p:spPr>
          <a:xfrm>
            <a:off x="643467" y="975361"/>
            <a:ext cx="10905066" cy="4907278"/>
          </a:xfrm>
          <a:prstGeom prst="rect">
            <a:avLst/>
          </a:prstGeom>
        </p:spPr>
      </p:pic>
      <p:sp>
        <p:nvSpPr>
          <p:cNvPr id="14" name="Rectangle 13">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8511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2B4602FA-B9DD-4296-BDDC-F593963C0EF6}"/>
              </a:ext>
            </a:extLst>
          </p:cNvPr>
          <p:cNvPicPr>
            <a:picLocks noGrp="1" noChangeAspect="1"/>
          </p:cNvPicPr>
          <p:nvPr>
            <p:ph idx="1"/>
          </p:nvPr>
        </p:nvPicPr>
        <p:blipFill rotWithShape="1">
          <a:blip r:embed="rId3"/>
          <a:srcRect l="6525" r="533" b="-1"/>
          <a:stretch/>
        </p:blipFill>
        <p:spPr>
          <a:xfrm>
            <a:off x="-1" y="-2"/>
            <a:ext cx="12198915" cy="6857999"/>
          </a:xfrm>
          <a:prstGeom prst="rect">
            <a:avLst/>
          </a:prstGeom>
        </p:spPr>
      </p:pic>
      <p:sp>
        <p:nvSpPr>
          <p:cNvPr id="14" name="Rectangle 11">
            <a:extLst>
              <a:ext uri="{FF2B5EF4-FFF2-40B4-BE49-F238E27FC236}">
                <a16:creationId xmlns:a16="http://schemas.microsoft.com/office/drawing/2014/main" id="{6B28264E-43F8-4339-BE92-AA6B94D40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20681"/>
            <a:ext cx="12188952" cy="2637319"/>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0F21C34-EE6C-4D7C-876B-C95E1F73B177}"/>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Pin configuration for BBBW</a:t>
            </a:r>
          </a:p>
        </p:txBody>
      </p:sp>
    </p:spTree>
    <p:extLst>
      <p:ext uri="{BB962C8B-B14F-4D97-AF65-F5344CB8AC3E}">
        <p14:creationId xmlns:p14="http://schemas.microsoft.com/office/powerpoint/2010/main" val="3218743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B43A1-7679-4CDF-8ADE-D5BE5E3DA38B}"/>
              </a:ext>
            </a:extLst>
          </p:cNvPr>
          <p:cNvSpPr>
            <a:spLocks noGrp="1"/>
          </p:cNvSpPr>
          <p:nvPr>
            <p:ph type="title"/>
          </p:nvPr>
        </p:nvSpPr>
        <p:spPr>
          <a:xfrm>
            <a:off x="633743" y="609599"/>
            <a:ext cx="3413156" cy="5273675"/>
          </a:xfrm>
        </p:spPr>
        <p:txBody>
          <a:bodyPr>
            <a:normAutofit/>
          </a:bodyPr>
          <a:lstStyle/>
          <a:p>
            <a:r>
              <a:rPr lang="en-IN" dirty="0"/>
              <a:t>Output Power provided by BBBW</a:t>
            </a:r>
          </a:p>
        </p:txBody>
      </p:sp>
      <p:pic>
        <p:nvPicPr>
          <p:cNvPr id="9"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3B44D36F-29A7-41BE-BDC4-FF07E99DB324}"/>
              </a:ext>
            </a:extLst>
          </p:cNvPr>
          <p:cNvGraphicFramePr>
            <a:graphicFrameLocks noGrp="1"/>
          </p:cNvGraphicFramePr>
          <p:nvPr>
            <p:ph idx="1"/>
            <p:extLst>
              <p:ext uri="{D42A27DB-BD31-4B8C-83A1-F6EECF244321}">
                <p14:modId xmlns:p14="http://schemas.microsoft.com/office/powerpoint/2010/main" val="2099781975"/>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29781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CEE89-CCEC-4E93-9D9D-DFF545949037}"/>
              </a:ext>
            </a:extLst>
          </p:cNvPr>
          <p:cNvSpPr>
            <a:spLocks noGrp="1"/>
          </p:cNvSpPr>
          <p:nvPr>
            <p:ph type="title"/>
          </p:nvPr>
        </p:nvSpPr>
        <p:spPr/>
        <p:txBody>
          <a:bodyPr/>
          <a:lstStyle/>
          <a:p>
            <a:r>
              <a:rPr lang="en-IN" dirty="0" err="1"/>
              <a:t>Nextion</a:t>
            </a:r>
            <a:r>
              <a:rPr lang="en-IN" dirty="0"/>
              <a:t> (NX4827T043) touch Display </a:t>
            </a:r>
          </a:p>
        </p:txBody>
      </p:sp>
      <p:sp>
        <p:nvSpPr>
          <p:cNvPr id="3" name="Content Placeholder 2">
            <a:extLst>
              <a:ext uri="{FF2B5EF4-FFF2-40B4-BE49-F238E27FC236}">
                <a16:creationId xmlns:a16="http://schemas.microsoft.com/office/drawing/2014/main" id="{DCF957C4-0B6E-4195-BEC2-22F359C754DC}"/>
              </a:ext>
            </a:extLst>
          </p:cNvPr>
          <p:cNvSpPr>
            <a:spLocks noGrp="1"/>
          </p:cNvSpPr>
          <p:nvPr>
            <p:ph sz="half" idx="1"/>
          </p:nvPr>
        </p:nvSpPr>
        <p:spPr/>
        <p:txBody>
          <a:bodyPr/>
          <a:lstStyle/>
          <a:p>
            <a:r>
              <a:rPr lang="en-IN" dirty="0"/>
              <a:t>Power Requirement for display</a:t>
            </a:r>
          </a:p>
          <a:p>
            <a:pPr marL="36900" indent="0">
              <a:buNone/>
            </a:pPr>
            <a:r>
              <a:rPr lang="en-IN" dirty="0"/>
              <a:t>Additional power supply adapter </a:t>
            </a:r>
          </a:p>
          <a:p>
            <a:pPr marL="36900" indent="0">
              <a:buNone/>
            </a:pPr>
            <a:r>
              <a:rPr lang="en-IN" dirty="0"/>
              <a:t>Voltage             Current</a:t>
            </a:r>
          </a:p>
          <a:p>
            <a:pPr marL="36900" indent="0">
              <a:buNone/>
            </a:pPr>
            <a:r>
              <a:rPr lang="en-IN" dirty="0"/>
              <a:t>     5V                   1-2A</a:t>
            </a:r>
          </a:p>
        </p:txBody>
      </p:sp>
      <p:pic>
        <p:nvPicPr>
          <p:cNvPr id="5" name="Content Placeholder 4">
            <a:extLst>
              <a:ext uri="{FF2B5EF4-FFF2-40B4-BE49-F238E27FC236}">
                <a16:creationId xmlns:a16="http://schemas.microsoft.com/office/drawing/2014/main" id="{29F9B041-2316-42D1-BFEF-1B46C56D2F87}"/>
              </a:ext>
            </a:extLst>
          </p:cNvPr>
          <p:cNvPicPr>
            <a:picLocks noGrp="1" noChangeAspect="1"/>
          </p:cNvPicPr>
          <p:nvPr>
            <p:ph sz="half" idx="2"/>
          </p:nvPr>
        </p:nvPicPr>
        <p:blipFill>
          <a:blip r:embed="rId2"/>
          <a:stretch>
            <a:fillRect/>
          </a:stretch>
        </p:blipFill>
        <p:spPr>
          <a:xfrm>
            <a:off x="6421367" y="1755058"/>
            <a:ext cx="5480582" cy="3944067"/>
          </a:xfrm>
          <a:prstGeom prst="rect">
            <a:avLst/>
          </a:prstGeom>
        </p:spPr>
      </p:pic>
    </p:spTree>
    <p:extLst>
      <p:ext uri="{BB962C8B-B14F-4D97-AF65-F5344CB8AC3E}">
        <p14:creationId xmlns:p14="http://schemas.microsoft.com/office/powerpoint/2010/main" val="1548332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4DBE9-ECDE-44C3-8E54-B7F3FCBA4DAE}"/>
              </a:ext>
            </a:extLst>
          </p:cNvPr>
          <p:cNvSpPr>
            <a:spLocks noGrp="1"/>
          </p:cNvSpPr>
          <p:nvPr>
            <p:ph type="title"/>
          </p:nvPr>
        </p:nvSpPr>
        <p:spPr/>
        <p:txBody>
          <a:bodyPr/>
          <a:lstStyle/>
          <a:p>
            <a:r>
              <a:rPr lang="en-IN" dirty="0"/>
              <a:t>Objectives </a:t>
            </a:r>
          </a:p>
        </p:txBody>
      </p:sp>
      <p:sp>
        <p:nvSpPr>
          <p:cNvPr id="3" name="Content Placeholder 2">
            <a:extLst>
              <a:ext uri="{FF2B5EF4-FFF2-40B4-BE49-F238E27FC236}">
                <a16:creationId xmlns:a16="http://schemas.microsoft.com/office/drawing/2014/main" id="{77257ADB-6823-4FDF-942D-18C5E0D39C26}"/>
              </a:ext>
            </a:extLst>
          </p:cNvPr>
          <p:cNvSpPr>
            <a:spLocks noGrp="1"/>
          </p:cNvSpPr>
          <p:nvPr>
            <p:ph idx="1"/>
          </p:nvPr>
        </p:nvSpPr>
        <p:spPr/>
        <p:txBody>
          <a:bodyPr/>
          <a:lstStyle/>
          <a:p>
            <a:r>
              <a:rPr lang="en-IN" dirty="0"/>
              <a:t>Learn power requirement of each instrument</a:t>
            </a:r>
          </a:p>
          <a:p>
            <a:r>
              <a:rPr lang="en-IN" dirty="0"/>
              <a:t>Power provided by Beagle bone Black Wireless </a:t>
            </a:r>
          </a:p>
          <a:p>
            <a:r>
              <a:rPr lang="en-IN" dirty="0"/>
              <a:t>Sleep mode in Beagle bone Black </a:t>
            </a:r>
          </a:p>
          <a:p>
            <a:r>
              <a:rPr lang="en-IN" dirty="0"/>
              <a:t> References</a:t>
            </a:r>
          </a:p>
          <a:p>
            <a:pPr marL="36900" indent="0">
              <a:buNone/>
            </a:pPr>
            <a:endParaRPr lang="en-IN" dirty="0"/>
          </a:p>
        </p:txBody>
      </p:sp>
    </p:spTree>
    <p:extLst>
      <p:ext uri="{BB962C8B-B14F-4D97-AF65-F5344CB8AC3E}">
        <p14:creationId xmlns:p14="http://schemas.microsoft.com/office/powerpoint/2010/main" val="1648499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E4C2F2-BC4B-4F59-9F71-96DF49C20948}"/>
              </a:ext>
            </a:extLst>
          </p:cNvPr>
          <p:cNvSpPr>
            <a:spLocks noGrp="1"/>
          </p:cNvSpPr>
          <p:nvPr>
            <p:ph type="title"/>
          </p:nvPr>
        </p:nvSpPr>
        <p:spPr>
          <a:xfrm>
            <a:off x="913796" y="643465"/>
            <a:ext cx="3382638" cy="1370605"/>
          </a:xfrm>
        </p:spPr>
        <p:txBody>
          <a:bodyPr vert="horz" lIns="91440" tIns="45720" rIns="91440" bIns="45720" rtlCol="0" anchor="ctr">
            <a:normAutofit/>
          </a:bodyPr>
          <a:lstStyle/>
          <a:p>
            <a:pPr algn="l"/>
            <a:r>
              <a:rPr lang="en-US"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Power Requirement for XBEE S2C module</a:t>
            </a:r>
          </a:p>
        </p:txBody>
      </p:sp>
      <p:sp>
        <p:nvSpPr>
          <p:cNvPr id="3" name="Content Placeholder 2">
            <a:extLst>
              <a:ext uri="{FF2B5EF4-FFF2-40B4-BE49-F238E27FC236}">
                <a16:creationId xmlns:a16="http://schemas.microsoft.com/office/drawing/2014/main" id="{92632F6E-6FC2-49BB-8082-FF152F0DF98C}"/>
              </a:ext>
            </a:extLst>
          </p:cNvPr>
          <p:cNvSpPr>
            <a:spLocks noGrp="1"/>
          </p:cNvSpPr>
          <p:nvPr>
            <p:ph sz="half" idx="1"/>
          </p:nvPr>
        </p:nvSpPr>
        <p:spPr>
          <a:xfrm>
            <a:off x="913796" y="2247153"/>
            <a:ext cx="3358084" cy="3544046"/>
          </a:xfrm>
        </p:spPr>
        <p:txBody>
          <a:bodyPr vert="horz" lIns="91440" tIns="45720" rIns="91440" bIns="45720" rtlCol="0" anchor="t">
            <a:normAutofit lnSpcReduction="10000"/>
          </a:bodyPr>
          <a:lstStyle/>
          <a:p>
            <a:r>
              <a:rPr lang="en-US" sz="1800" dirty="0"/>
              <a:t>SUPPLY VOLTAGE  2.1 to 3.6 V</a:t>
            </a:r>
          </a:p>
          <a:p>
            <a:r>
              <a:rPr lang="en-US" sz="1800" dirty="0"/>
              <a:t>TRANSMIT CURRENT      33 mA @ 3.3 VDC / 45 mA boost mode</a:t>
            </a:r>
          </a:p>
          <a:p>
            <a:r>
              <a:rPr lang="en-US" sz="1800" dirty="0"/>
              <a:t>RECEIVE CURRENT         28 mA @ 3.3 VDC / 31 mA boost mode</a:t>
            </a:r>
          </a:p>
          <a:p>
            <a:r>
              <a:rPr lang="en-US" sz="1800" dirty="0"/>
              <a:t>POWER-DOWN CURRENT&lt;1 </a:t>
            </a:r>
            <a:r>
              <a:rPr lang="en-US" sz="1800" dirty="0" err="1"/>
              <a:t>μA</a:t>
            </a:r>
            <a:r>
              <a:rPr lang="en-US" sz="1800" dirty="0"/>
              <a:t> @ 25º C (77º F)</a:t>
            </a:r>
          </a:p>
        </p:txBody>
      </p:sp>
      <p:pic>
        <p:nvPicPr>
          <p:cNvPr id="6" name="Content Placeholder 5">
            <a:extLst>
              <a:ext uri="{FF2B5EF4-FFF2-40B4-BE49-F238E27FC236}">
                <a16:creationId xmlns:a16="http://schemas.microsoft.com/office/drawing/2014/main" id="{3AB329B8-E7DB-4CBB-A19B-3F67CA4AF598}"/>
              </a:ext>
            </a:extLst>
          </p:cNvPr>
          <p:cNvPicPr>
            <a:picLocks noGrp="1" noChangeAspect="1"/>
          </p:cNvPicPr>
          <p:nvPr>
            <p:ph sz="half" idx="2"/>
          </p:nvPr>
        </p:nvPicPr>
        <p:blipFill>
          <a:blip r:embed="rId3"/>
          <a:stretch>
            <a:fillRect/>
          </a:stretch>
        </p:blipFill>
        <p:spPr>
          <a:xfrm>
            <a:off x="4915348" y="920285"/>
            <a:ext cx="6633184" cy="4594094"/>
          </a:xfrm>
          <a:prstGeom prst="rect">
            <a:avLst/>
          </a:prstGeom>
        </p:spPr>
      </p:pic>
    </p:spTree>
    <p:extLst>
      <p:ext uri="{BB962C8B-B14F-4D97-AF65-F5344CB8AC3E}">
        <p14:creationId xmlns:p14="http://schemas.microsoft.com/office/powerpoint/2010/main" val="4193095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9C5032D-EB6E-4BDE-8EB4-FC2A84F274F4}"/>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MQ2 sensor Power Requirements</a:t>
            </a:r>
          </a:p>
        </p:txBody>
      </p:sp>
      <p:sp>
        <p:nvSpPr>
          <p:cNvPr id="3" name="Content Placeholder 2">
            <a:extLst>
              <a:ext uri="{FF2B5EF4-FFF2-40B4-BE49-F238E27FC236}">
                <a16:creationId xmlns:a16="http://schemas.microsoft.com/office/drawing/2014/main" id="{9577AD15-7644-45BA-999F-55E1E887AA85}"/>
              </a:ext>
            </a:extLst>
          </p:cNvPr>
          <p:cNvSpPr>
            <a:spLocks noGrp="1"/>
          </p:cNvSpPr>
          <p:nvPr>
            <p:ph sz="half" idx="1"/>
          </p:nvPr>
        </p:nvSpPr>
        <p:spPr>
          <a:xfrm>
            <a:off x="1039905" y="2147862"/>
            <a:ext cx="3405573" cy="3499563"/>
          </a:xfrm>
        </p:spPr>
        <p:txBody>
          <a:bodyPr vert="horz" lIns="91440" tIns="45720" rIns="91440" bIns="45720" rtlCol="0" anchor="t">
            <a:normAutofit/>
          </a:bodyPr>
          <a:lstStyle/>
          <a:p>
            <a:r>
              <a:rPr lang="en-US" sz="1600"/>
              <a:t>Voltage required 5V</a:t>
            </a:r>
          </a:p>
          <a:p>
            <a:r>
              <a:rPr lang="en-US" sz="1600"/>
              <a:t>Heating Voltage 5V </a:t>
            </a:r>
          </a:p>
          <a:p>
            <a:r>
              <a:rPr lang="en-US" sz="1600"/>
              <a:t>Current required 200mA </a:t>
            </a:r>
          </a:p>
          <a:p>
            <a:r>
              <a:rPr lang="en-US" sz="1600"/>
              <a:t>Heating Consumption 800mW</a:t>
            </a:r>
          </a:p>
          <a:p>
            <a:endParaRPr lang="en-US" sz="1600"/>
          </a:p>
        </p:txBody>
      </p:sp>
      <p:pic>
        <p:nvPicPr>
          <p:cNvPr id="5" name="Content Placeholder 4">
            <a:extLst>
              <a:ext uri="{FF2B5EF4-FFF2-40B4-BE49-F238E27FC236}">
                <a16:creationId xmlns:a16="http://schemas.microsoft.com/office/drawing/2014/main" id="{93D25A48-46FD-49EE-A65B-45E1C9886522}"/>
              </a:ext>
            </a:extLst>
          </p:cNvPr>
          <p:cNvPicPr>
            <a:picLocks noGrp="1" noChangeAspect="1"/>
          </p:cNvPicPr>
          <p:nvPr>
            <p:ph sz="half" idx="2"/>
          </p:nvPr>
        </p:nvPicPr>
        <p:blipFill>
          <a:blip r:embed="rId3"/>
          <a:stretch>
            <a:fillRect/>
          </a:stretch>
        </p:blipFill>
        <p:spPr>
          <a:xfrm>
            <a:off x="5928525" y="643467"/>
            <a:ext cx="5078834" cy="5580812"/>
          </a:xfrm>
          <a:prstGeom prst="rect">
            <a:avLst/>
          </a:prstGeom>
        </p:spPr>
      </p:pic>
    </p:spTree>
    <p:extLst>
      <p:ext uri="{BB962C8B-B14F-4D97-AF65-F5344CB8AC3E}">
        <p14:creationId xmlns:p14="http://schemas.microsoft.com/office/powerpoint/2010/main" val="4075861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E7971-7681-4580-B6B9-678F2C96D8E7}"/>
              </a:ext>
            </a:extLst>
          </p:cNvPr>
          <p:cNvSpPr>
            <a:spLocks noGrp="1"/>
          </p:cNvSpPr>
          <p:nvPr>
            <p:ph type="title"/>
          </p:nvPr>
        </p:nvSpPr>
        <p:spPr/>
        <p:txBody>
          <a:bodyPr/>
          <a:lstStyle/>
          <a:p>
            <a:r>
              <a:rPr lang="en-IN" dirty="0"/>
              <a:t>MQ2 Power Specification</a:t>
            </a:r>
          </a:p>
        </p:txBody>
      </p:sp>
      <p:pic>
        <p:nvPicPr>
          <p:cNvPr id="7" name="Content Placeholder 6">
            <a:extLst>
              <a:ext uri="{FF2B5EF4-FFF2-40B4-BE49-F238E27FC236}">
                <a16:creationId xmlns:a16="http://schemas.microsoft.com/office/drawing/2014/main" id="{186E2C8A-7F8B-4F1E-A2C4-A26ACF359ACA}"/>
              </a:ext>
            </a:extLst>
          </p:cNvPr>
          <p:cNvPicPr>
            <a:picLocks noGrp="1" noChangeAspect="1"/>
          </p:cNvPicPr>
          <p:nvPr>
            <p:ph idx="1"/>
          </p:nvPr>
        </p:nvPicPr>
        <p:blipFill>
          <a:blip r:embed="rId2"/>
          <a:stretch>
            <a:fillRect/>
          </a:stretch>
        </p:blipFill>
        <p:spPr>
          <a:xfrm>
            <a:off x="1135626" y="1991032"/>
            <a:ext cx="10131931" cy="4011562"/>
          </a:xfrm>
        </p:spPr>
      </p:pic>
    </p:spTree>
    <p:extLst>
      <p:ext uri="{BB962C8B-B14F-4D97-AF65-F5344CB8AC3E}">
        <p14:creationId xmlns:p14="http://schemas.microsoft.com/office/powerpoint/2010/main" val="33260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4946A-665B-4CD6-8835-6F37B42FC769}"/>
              </a:ext>
            </a:extLst>
          </p:cNvPr>
          <p:cNvSpPr>
            <a:spLocks noGrp="1"/>
          </p:cNvSpPr>
          <p:nvPr>
            <p:ph type="title"/>
          </p:nvPr>
        </p:nvSpPr>
        <p:spPr/>
        <p:txBody>
          <a:bodyPr/>
          <a:lstStyle/>
          <a:p>
            <a:r>
              <a:rPr lang="en-IN" dirty="0"/>
              <a:t>MQ9 Sensor Power Supply Requirement</a:t>
            </a:r>
          </a:p>
        </p:txBody>
      </p:sp>
      <p:sp>
        <p:nvSpPr>
          <p:cNvPr id="3" name="Content Placeholder 2">
            <a:extLst>
              <a:ext uri="{FF2B5EF4-FFF2-40B4-BE49-F238E27FC236}">
                <a16:creationId xmlns:a16="http://schemas.microsoft.com/office/drawing/2014/main" id="{5994E036-AD3C-4423-AB0F-9D7CC6FB10CE}"/>
              </a:ext>
            </a:extLst>
          </p:cNvPr>
          <p:cNvSpPr>
            <a:spLocks noGrp="1"/>
          </p:cNvSpPr>
          <p:nvPr>
            <p:ph sz="half" idx="1"/>
          </p:nvPr>
        </p:nvSpPr>
        <p:spPr/>
        <p:txBody>
          <a:bodyPr/>
          <a:lstStyle/>
          <a:p>
            <a:r>
              <a:rPr lang="en-US" dirty="0"/>
              <a:t>They are used in gas detecting equipment for carbon monoxide and CH4, LPG in house, Industry and Car.</a:t>
            </a:r>
            <a:endParaRPr lang="en-IN" dirty="0"/>
          </a:p>
        </p:txBody>
      </p:sp>
      <p:pic>
        <p:nvPicPr>
          <p:cNvPr id="5" name="Content Placeholder 4">
            <a:extLst>
              <a:ext uri="{FF2B5EF4-FFF2-40B4-BE49-F238E27FC236}">
                <a16:creationId xmlns:a16="http://schemas.microsoft.com/office/drawing/2014/main" id="{F7F9230D-772F-4627-A340-AD1891952E29}"/>
              </a:ext>
            </a:extLst>
          </p:cNvPr>
          <p:cNvPicPr>
            <a:picLocks noGrp="1" noChangeAspect="1"/>
          </p:cNvPicPr>
          <p:nvPr>
            <p:ph sz="half" idx="2"/>
          </p:nvPr>
        </p:nvPicPr>
        <p:blipFill>
          <a:blip r:embed="rId2"/>
          <a:stretch>
            <a:fillRect/>
          </a:stretch>
        </p:blipFill>
        <p:spPr>
          <a:xfrm>
            <a:off x="7027862" y="1871472"/>
            <a:ext cx="4856841" cy="4175367"/>
          </a:xfrm>
          <a:prstGeom prst="rect">
            <a:avLst/>
          </a:prstGeom>
        </p:spPr>
      </p:pic>
    </p:spTree>
    <p:extLst>
      <p:ext uri="{BB962C8B-B14F-4D97-AF65-F5344CB8AC3E}">
        <p14:creationId xmlns:p14="http://schemas.microsoft.com/office/powerpoint/2010/main" val="2387495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1F4B4E-2A17-4789-B46D-C53A67C207E9}"/>
              </a:ext>
            </a:extLst>
          </p:cNvPr>
          <p:cNvSpPr>
            <a:spLocks noGrp="1"/>
          </p:cNvSpPr>
          <p:nvPr>
            <p:ph type="title"/>
          </p:nvPr>
        </p:nvSpPr>
        <p:spPr>
          <a:xfrm>
            <a:off x="913795" y="322997"/>
            <a:ext cx="10353762" cy="1257300"/>
          </a:xfrm>
        </p:spPr>
        <p:txBody>
          <a:bodyPr/>
          <a:lstStyle/>
          <a:p>
            <a:r>
              <a:rPr lang="en-IN" dirty="0"/>
              <a:t>MQ9 power specification</a:t>
            </a:r>
          </a:p>
        </p:txBody>
      </p:sp>
      <p:sp>
        <p:nvSpPr>
          <p:cNvPr id="6" name="Content Placeholder 5">
            <a:extLst>
              <a:ext uri="{FF2B5EF4-FFF2-40B4-BE49-F238E27FC236}">
                <a16:creationId xmlns:a16="http://schemas.microsoft.com/office/drawing/2014/main" id="{96F6238E-00B2-4D5B-AB26-5952DFC4D101}"/>
              </a:ext>
            </a:extLst>
          </p:cNvPr>
          <p:cNvSpPr>
            <a:spLocks noGrp="1"/>
          </p:cNvSpPr>
          <p:nvPr>
            <p:ph idx="1"/>
          </p:nvPr>
        </p:nvSpPr>
        <p:spPr>
          <a:xfrm>
            <a:off x="913795" y="1580297"/>
            <a:ext cx="10353762" cy="4597305"/>
          </a:xfrm>
        </p:spPr>
        <p:txBody>
          <a:bodyPr>
            <a:normAutofit lnSpcReduction="10000"/>
          </a:bodyPr>
          <a:lstStyle/>
          <a:p>
            <a:pPr marL="36900" indent="0">
              <a:buNone/>
            </a:pPr>
            <a:endParaRPr lang="en-US" dirty="0"/>
          </a:p>
          <a:p>
            <a:r>
              <a:rPr lang="en-US" dirty="0" err="1"/>
              <a:t>Vc</a:t>
            </a:r>
            <a:r>
              <a:rPr lang="en-US" dirty="0"/>
              <a:t> circuit voltage 5V±0.1 AC or DC</a:t>
            </a:r>
          </a:p>
          <a:p>
            <a:r>
              <a:rPr lang="en-US" dirty="0"/>
              <a:t>VH (H) Heating voltage (high) 5V±0.1 AC or DC</a:t>
            </a:r>
          </a:p>
          <a:p>
            <a:r>
              <a:rPr lang="en-US" dirty="0"/>
              <a:t>VH (L) Heating voltage (low) 1.4V±0.1 AC or DC</a:t>
            </a:r>
          </a:p>
          <a:p>
            <a:r>
              <a:rPr lang="en-US" dirty="0"/>
              <a:t>RL Load resistance Can adjust</a:t>
            </a:r>
          </a:p>
          <a:p>
            <a:r>
              <a:rPr lang="en-US" dirty="0"/>
              <a:t>RH Heating resistance 33Ω±5% Room temperature</a:t>
            </a:r>
          </a:p>
          <a:p>
            <a:r>
              <a:rPr lang="en-US" dirty="0"/>
              <a:t>TH (H) Heating time (high) 60±1 seconds</a:t>
            </a:r>
          </a:p>
          <a:p>
            <a:r>
              <a:rPr lang="en-US" dirty="0"/>
              <a:t>TH (L) Heating time (low) 90±1 seconds</a:t>
            </a:r>
          </a:p>
          <a:p>
            <a:r>
              <a:rPr lang="en-US" dirty="0"/>
              <a:t>Ps Heating consumption Less than 340mw </a:t>
            </a:r>
            <a:endParaRPr lang="en-IN" dirty="0"/>
          </a:p>
        </p:txBody>
      </p:sp>
    </p:spTree>
    <p:extLst>
      <p:ext uri="{BB962C8B-B14F-4D97-AF65-F5344CB8AC3E}">
        <p14:creationId xmlns:p14="http://schemas.microsoft.com/office/powerpoint/2010/main" val="1360118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202B-239C-402F-894C-3F856772D085}"/>
              </a:ext>
            </a:extLst>
          </p:cNvPr>
          <p:cNvSpPr>
            <a:spLocks noGrp="1"/>
          </p:cNvSpPr>
          <p:nvPr>
            <p:ph type="title"/>
          </p:nvPr>
        </p:nvSpPr>
        <p:spPr/>
        <p:txBody>
          <a:bodyPr/>
          <a:lstStyle/>
          <a:p>
            <a:r>
              <a:rPr lang="en-IN" dirty="0"/>
              <a:t>20*4 LCD </a:t>
            </a:r>
          </a:p>
        </p:txBody>
      </p:sp>
      <p:pic>
        <p:nvPicPr>
          <p:cNvPr id="4" name="Content Placeholder 3">
            <a:extLst>
              <a:ext uri="{FF2B5EF4-FFF2-40B4-BE49-F238E27FC236}">
                <a16:creationId xmlns:a16="http://schemas.microsoft.com/office/drawing/2014/main" id="{32C5A292-E596-429D-A293-6E511CC9454B}"/>
              </a:ext>
            </a:extLst>
          </p:cNvPr>
          <p:cNvPicPr>
            <a:picLocks noGrp="1" noChangeAspect="1"/>
          </p:cNvPicPr>
          <p:nvPr>
            <p:ph idx="1"/>
          </p:nvPr>
        </p:nvPicPr>
        <p:blipFill>
          <a:blip r:embed="rId2"/>
          <a:stretch>
            <a:fillRect/>
          </a:stretch>
        </p:blipFill>
        <p:spPr>
          <a:xfrm>
            <a:off x="1061884" y="1866901"/>
            <a:ext cx="10205673" cy="4179938"/>
          </a:xfrm>
          <a:prstGeom prst="rect">
            <a:avLst/>
          </a:prstGeom>
        </p:spPr>
      </p:pic>
    </p:spTree>
    <p:extLst>
      <p:ext uri="{BB962C8B-B14F-4D97-AF65-F5344CB8AC3E}">
        <p14:creationId xmlns:p14="http://schemas.microsoft.com/office/powerpoint/2010/main" val="2191218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FD3AC45C-A2AE-455E-BB46-5B0C7C749E37}"/>
              </a:ext>
            </a:extLst>
          </p:cNvPr>
          <p:cNvGraphicFramePr>
            <a:graphicFrameLocks noGrp="1"/>
          </p:cNvGraphicFramePr>
          <p:nvPr>
            <p:ph idx="1"/>
            <p:extLst>
              <p:ext uri="{D42A27DB-BD31-4B8C-83A1-F6EECF244321}">
                <p14:modId xmlns:p14="http://schemas.microsoft.com/office/powerpoint/2010/main" val="3600471367"/>
              </p:ext>
            </p:extLst>
          </p:nvPr>
        </p:nvGraphicFramePr>
        <p:xfrm>
          <a:off x="643467" y="777835"/>
          <a:ext cx="10905068" cy="5302333"/>
        </p:xfrm>
        <a:graphic>
          <a:graphicData uri="http://schemas.openxmlformats.org/drawingml/2006/table">
            <a:tbl>
              <a:tblPr firstRow="1" bandRow="1">
                <a:tableStyleId>{8EC20E35-A176-4012-BC5E-935CFFF8708E}</a:tableStyleId>
              </a:tblPr>
              <a:tblGrid>
                <a:gridCol w="1165526">
                  <a:extLst>
                    <a:ext uri="{9D8B030D-6E8A-4147-A177-3AD203B41FA5}">
                      <a16:colId xmlns:a16="http://schemas.microsoft.com/office/drawing/2014/main" val="247110254"/>
                    </a:ext>
                  </a:extLst>
                </a:gridCol>
                <a:gridCol w="4899292">
                  <a:extLst>
                    <a:ext uri="{9D8B030D-6E8A-4147-A177-3AD203B41FA5}">
                      <a16:colId xmlns:a16="http://schemas.microsoft.com/office/drawing/2014/main" val="3458893759"/>
                    </a:ext>
                  </a:extLst>
                </a:gridCol>
                <a:gridCol w="4840250">
                  <a:extLst>
                    <a:ext uri="{9D8B030D-6E8A-4147-A177-3AD203B41FA5}">
                      <a16:colId xmlns:a16="http://schemas.microsoft.com/office/drawing/2014/main" val="1202152988"/>
                    </a:ext>
                  </a:extLst>
                </a:gridCol>
              </a:tblGrid>
              <a:tr h="449260">
                <a:tc>
                  <a:txBody>
                    <a:bodyPr/>
                    <a:lstStyle/>
                    <a:p>
                      <a:r>
                        <a:rPr lang="en-IN" sz="1800" b="1">
                          <a:solidFill>
                            <a:srgbClr val="FFFFFF"/>
                          </a:solidFill>
                          <a:effectLst/>
                        </a:rPr>
                        <a:t>Pin No:</a:t>
                      </a:r>
                    </a:p>
                  </a:txBody>
                  <a:tcPr marL="44066" marR="44066" marT="57285" marB="57285" anchor="ctr"/>
                </a:tc>
                <a:tc>
                  <a:txBody>
                    <a:bodyPr/>
                    <a:lstStyle/>
                    <a:p>
                      <a:r>
                        <a:rPr lang="en-IN" sz="1800" b="1">
                          <a:solidFill>
                            <a:srgbClr val="FFFFFF"/>
                          </a:solidFill>
                          <a:effectLst/>
                        </a:rPr>
                        <a:t>Pin Name:</a:t>
                      </a:r>
                    </a:p>
                  </a:txBody>
                  <a:tcPr marL="44066" marR="44066" marT="57285" marB="57285" anchor="ctr"/>
                </a:tc>
                <a:tc>
                  <a:txBody>
                    <a:bodyPr/>
                    <a:lstStyle/>
                    <a:p>
                      <a:r>
                        <a:rPr lang="en-IN" sz="1800" b="1">
                          <a:solidFill>
                            <a:srgbClr val="FFFFFF"/>
                          </a:solidFill>
                          <a:effectLst/>
                        </a:rPr>
                        <a:t>                                        Parameters</a:t>
                      </a:r>
                    </a:p>
                  </a:txBody>
                  <a:tcPr marL="44066" marR="44066" marT="57285" marB="57285" anchor="ctr"/>
                </a:tc>
                <a:extLst>
                  <a:ext uri="{0D108BD9-81ED-4DB2-BD59-A6C34878D82A}">
                    <a16:rowId xmlns:a16="http://schemas.microsoft.com/office/drawing/2014/main" val="3713722788"/>
                  </a:ext>
                </a:extLst>
              </a:tr>
              <a:tr h="719171">
                <a:tc>
                  <a:txBody>
                    <a:bodyPr/>
                    <a:lstStyle/>
                    <a:p>
                      <a:r>
                        <a:rPr lang="en-IN" sz="1800" b="0">
                          <a:solidFill>
                            <a:srgbClr val="00557F"/>
                          </a:solidFill>
                          <a:effectLst/>
                        </a:rPr>
                        <a:t>Pin#1</a:t>
                      </a:r>
                    </a:p>
                  </a:txBody>
                  <a:tcPr marL="44066" marR="44066" marT="57285" marB="57285" anchor="ctr"/>
                </a:tc>
                <a:tc>
                  <a:txBody>
                    <a:bodyPr/>
                    <a:lstStyle/>
                    <a:p>
                      <a:r>
                        <a:rPr lang="en-IN" sz="1800" b="0">
                          <a:solidFill>
                            <a:srgbClr val="00557F"/>
                          </a:solidFill>
                          <a:effectLst/>
                        </a:rPr>
                        <a:t>It denoted as Vss</a:t>
                      </a:r>
                    </a:p>
                  </a:txBody>
                  <a:tcPr marL="44066" marR="44066" marT="57285" marB="57285" anchor="ctr"/>
                </a:tc>
                <a:tc>
                  <a:txBody>
                    <a:bodyPr/>
                    <a:lstStyle/>
                    <a:p>
                      <a:r>
                        <a:rPr lang="en-US" sz="1800" b="0">
                          <a:solidFill>
                            <a:srgbClr val="00557F"/>
                          </a:solidFill>
                          <a:effectLst/>
                        </a:rPr>
                        <a:t>It is ground pinout potential at this pinout is zero.</a:t>
                      </a:r>
                    </a:p>
                  </a:txBody>
                  <a:tcPr marL="44066" marR="44066" marT="57285" marB="57285" anchor="ctr"/>
                </a:tc>
                <a:extLst>
                  <a:ext uri="{0D108BD9-81ED-4DB2-BD59-A6C34878D82A}">
                    <a16:rowId xmlns:a16="http://schemas.microsoft.com/office/drawing/2014/main" val="1722865323"/>
                  </a:ext>
                </a:extLst>
              </a:tr>
              <a:tr h="449260">
                <a:tc>
                  <a:txBody>
                    <a:bodyPr/>
                    <a:lstStyle/>
                    <a:p>
                      <a:r>
                        <a:rPr lang="en-IN" sz="1800" b="0">
                          <a:solidFill>
                            <a:srgbClr val="00557F"/>
                          </a:solidFill>
                          <a:effectLst/>
                        </a:rPr>
                        <a:t>Pin#2</a:t>
                      </a:r>
                    </a:p>
                  </a:txBody>
                  <a:tcPr marL="44066" marR="44066" marT="57285" marB="57285" anchor="ctr"/>
                </a:tc>
                <a:tc>
                  <a:txBody>
                    <a:bodyPr/>
                    <a:lstStyle/>
                    <a:p>
                      <a:r>
                        <a:rPr lang="en-IN" sz="1800" b="0">
                          <a:solidFill>
                            <a:srgbClr val="00557F"/>
                          </a:solidFill>
                          <a:effectLst/>
                        </a:rPr>
                        <a:t>It denoted as Vdd</a:t>
                      </a:r>
                    </a:p>
                  </a:txBody>
                  <a:tcPr marL="44066" marR="44066" marT="57285" marB="57285" anchor="ctr"/>
                </a:tc>
                <a:tc>
                  <a:txBody>
                    <a:bodyPr/>
                    <a:lstStyle/>
                    <a:p>
                      <a:r>
                        <a:rPr lang="en-US" sz="1800" b="0">
                          <a:solidFill>
                            <a:srgbClr val="00557F"/>
                          </a:solidFill>
                          <a:effectLst/>
                        </a:rPr>
                        <a:t>At this pinout, five volts are provided.</a:t>
                      </a:r>
                    </a:p>
                  </a:txBody>
                  <a:tcPr marL="44066" marR="44066" marT="57285" marB="57285" anchor="ctr"/>
                </a:tc>
                <a:extLst>
                  <a:ext uri="{0D108BD9-81ED-4DB2-BD59-A6C34878D82A}">
                    <a16:rowId xmlns:a16="http://schemas.microsoft.com/office/drawing/2014/main" val="3449055111"/>
                  </a:ext>
                </a:extLst>
              </a:tr>
              <a:tr h="719171">
                <a:tc>
                  <a:txBody>
                    <a:bodyPr/>
                    <a:lstStyle/>
                    <a:p>
                      <a:r>
                        <a:rPr lang="en-IN" sz="1800" b="0">
                          <a:solidFill>
                            <a:srgbClr val="00557F"/>
                          </a:solidFill>
                          <a:effectLst/>
                        </a:rPr>
                        <a:t>Pin#3</a:t>
                      </a:r>
                    </a:p>
                  </a:txBody>
                  <a:tcPr marL="44066" marR="44066" marT="57285" marB="57285" anchor="ctr"/>
                </a:tc>
                <a:tc>
                  <a:txBody>
                    <a:bodyPr/>
                    <a:lstStyle/>
                    <a:p>
                      <a:r>
                        <a:rPr lang="en-US" sz="1800" b="0">
                          <a:solidFill>
                            <a:srgbClr val="00557F"/>
                          </a:solidFill>
                          <a:effectLst/>
                        </a:rPr>
                        <a:t>This pinout denoted as Vo</a:t>
                      </a:r>
                    </a:p>
                  </a:txBody>
                  <a:tcPr marL="44066" marR="44066" marT="57285" marB="57285" anchor="ctr"/>
                </a:tc>
                <a:tc>
                  <a:txBody>
                    <a:bodyPr/>
                    <a:lstStyle/>
                    <a:p>
                      <a:r>
                        <a:rPr lang="en-US" sz="1800" b="0">
                          <a:solidFill>
                            <a:srgbClr val="00557F"/>
                          </a:solidFill>
                          <a:effectLst/>
                        </a:rPr>
                        <a:t>This pinout is used to set the contrast of the screen.</a:t>
                      </a:r>
                    </a:p>
                  </a:txBody>
                  <a:tcPr marL="44066" marR="44066" marT="57285" marB="57285" anchor="ctr"/>
                </a:tc>
                <a:extLst>
                  <a:ext uri="{0D108BD9-81ED-4DB2-BD59-A6C34878D82A}">
                    <a16:rowId xmlns:a16="http://schemas.microsoft.com/office/drawing/2014/main" val="3677509163"/>
                  </a:ext>
                </a:extLst>
              </a:tr>
              <a:tr h="449260">
                <a:tc>
                  <a:txBody>
                    <a:bodyPr/>
                    <a:lstStyle/>
                    <a:p>
                      <a:r>
                        <a:rPr lang="en-IN" sz="1800" b="0">
                          <a:solidFill>
                            <a:srgbClr val="00557F"/>
                          </a:solidFill>
                          <a:effectLst/>
                        </a:rPr>
                        <a:t>Pin#4</a:t>
                      </a:r>
                    </a:p>
                  </a:txBody>
                  <a:tcPr marL="44066" marR="44066" marT="57285" marB="57285" anchor="ctr"/>
                </a:tc>
                <a:tc>
                  <a:txBody>
                    <a:bodyPr/>
                    <a:lstStyle/>
                    <a:p>
                      <a:r>
                        <a:rPr lang="en-US" sz="1800" b="0">
                          <a:solidFill>
                            <a:srgbClr val="00557F"/>
                          </a:solidFill>
                          <a:effectLst/>
                        </a:rPr>
                        <a:t>This pin denoted as RS</a:t>
                      </a:r>
                    </a:p>
                  </a:txBody>
                  <a:tcPr marL="44066" marR="44066" marT="57285" marB="57285" anchor="ctr"/>
                </a:tc>
                <a:tc>
                  <a:txBody>
                    <a:bodyPr/>
                    <a:lstStyle/>
                    <a:p>
                      <a:r>
                        <a:rPr lang="en-US" sz="1800" b="0">
                          <a:solidFill>
                            <a:srgbClr val="00557F"/>
                          </a:solidFill>
                          <a:effectLst/>
                        </a:rPr>
                        <a:t>It used to H/L register select signal.</a:t>
                      </a:r>
                    </a:p>
                  </a:txBody>
                  <a:tcPr marL="44066" marR="44066" marT="57285" marB="57285" anchor="ctr"/>
                </a:tc>
                <a:extLst>
                  <a:ext uri="{0D108BD9-81ED-4DB2-BD59-A6C34878D82A}">
                    <a16:rowId xmlns:a16="http://schemas.microsoft.com/office/drawing/2014/main" val="975658652"/>
                  </a:ext>
                </a:extLst>
              </a:tr>
              <a:tr h="449260">
                <a:tc>
                  <a:txBody>
                    <a:bodyPr/>
                    <a:lstStyle/>
                    <a:p>
                      <a:r>
                        <a:rPr lang="en-IN" sz="1800" b="0">
                          <a:solidFill>
                            <a:srgbClr val="00557F"/>
                          </a:solidFill>
                          <a:effectLst/>
                        </a:rPr>
                        <a:t>Pin#5</a:t>
                      </a:r>
                    </a:p>
                  </a:txBody>
                  <a:tcPr marL="44066" marR="44066" marT="57285" marB="57285" anchor="ctr"/>
                </a:tc>
                <a:tc>
                  <a:txBody>
                    <a:bodyPr/>
                    <a:lstStyle/>
                    <a:p>
                      <a:r>
                        <a:rPr lang="en-US" sz="1800" b="0">
                          <a:solidFill>
                            <a:srgbClr val="00557F"/>
                          </a:solidFill>
                          <a:effectLst/>
                        </a:rPr>
                        <a:t>It denoted as R/W</a:t>
                      </a:r>
                    </a:p>
                  </a:txBody>
                  <a:tcPr marL="44066" marR="44066" marT="57285" marB="57285" anchor="ctr"/>
                </a:tc>
                <a:tc>
                  <a:txBody>
                    <a:bodyPr/>
                    <a:lstStyle/>
                    <a:p>
                      <a:r>
                        <a:rPr lang="en-US" sz="1800" b="0">
                          <a:solidFill>
                            <a:srgbClr val="00557F"/>
                          </a:solidFill>
                          <a:effectLst/>
                        </a:rPr>
                        <a:t>It used for H/L read/write signal.</a:t>
                      </a:r>
                    </a:p>
                  </a:txBody>
                  <a:tcPr marL="44066" marR="44066" marT="57285" marB="57285" anchor="ctr"/>
                </a:tc>
                <a:extLst>
                  <a:ext uri="{0D108BD9-81ED-4DB2-BD59-A6C34878D82A}">
                    <a16:rowId xmlns:a16="http://schemas.microsoft.com/office/drawing/2014/main" val="3832758968"/>
                  </a:ext>
                </a:extLst>
              </a:tr>
              <a:tr h="449260">
                <a:tc>
                  <a:txBody>
                    <a:bodyPr/>
                    <a:lstStyle/>
                    <a:p>
                      <a:r>
                        <a:rPr lang="en-IN" sz="1800" b="0">
                          <a:solidFill>
                            <a:srgbClr val="00557F"/>
                          </a:solidFill>
                          <a:effectLst/>
                        </a:rPr>
                        <a:t>Pin#6</a:t>
                      </a:r>
                    </a:p>
                  </a:txBody>
                  <a:tcPr marL="44066" marR="44066" marT="57285" marB="57285" anchor="ctr"/>
                </a:tc>
                <a:tc>
                  <a:txBody>
                    <a:bodyPr/>
                    <a:lstStyle/>
                    <a:p>
                      <a:r>
                        <a:rPr lang="en-US" sz="1800" b="0">
                          <a:solidFill>
                            <a:srgbClr val="00557F"/>
                          </a:solidFill>
                          <a:effectLst/>
                        </a:rPr>
                        <a:t>This pinout denoted as E</a:t>
                      </a:r>
                    </a:p>
                  </a:txBody>
                  <a:tcPr marL="44066" marR="44066" marT="57285" marB="57285" anchor="ctr"/>
                </a:tc>
                <a:tc>
                  <a:txBody>
                    <a:bodyPr/>
                    <a:lstStyle/>
                    <a:p>
                      <a:r>
                        <a:rPr lang="en-US" sz="1800" b="0">
                          <a:solidFill>
                            <a:srgbClr val="00557F"/>
                          </a:solidFill>
                          <a:effectLst/>
                        </a:rPr>
                        <a:t>It used for H/L enable signal.</a:t>
                      </a:r>
                    </a:p>
                  </a:txBody>
                  <a:tcPr marL="44066" marR="44066" marT="57285" marB="57285" anchor="ctr"/>
                </a:tc>
                <a:extLst>
                  <a:ext uri="{0D108BD9-81ED-4DB2-BD59-A6C34878D82A}">
                    <a16:rowId xmlns:a16="http://schemas.microsoft.com/office/drawing/2014/main" val="1259429635"/>
                  </a:ext>
                </a:extLst>
              </a:tr>
              <a:tr h="719171">
                <a:tc>
                  <a:txBody>
                    <a:bodyPr/>
                    <a:lstStyle/>
                    <a:p>
                      <a:r>
                        <a:rPr lang="en-IN" sz="1800" b="0">
                          <a:solidFill>
                            <a:srgbClr val="00557F"/>
                          </a:solidFill>
                          <a:effectLst/>
                        </a:rPr>
                        <a:t>Pin#7-14</a:t>
                      </a:r>
                    </a:p>
                  </a:txBody>
                  <a:tcPr marL="44066" marR="44066" marT="57285" marB="57285" anchor="ctr"/>
                </a:tc>
                <a:tc>
                  <a:txBody>
                    <a:bodyPr/>
                    <a:lstStyle/>
                    <a:p>
                      <a:r>
                        <a:rPr lang="en-US" sz="1800" b="0">
                          <a:solidFill>
                            <a:srgbClr val="00557F"/>
                          </a:solidFill>
                          <a:effectLst/>
                        </a:rPr>
                        <a:t>The pinouts from seven to fourteen denoted as DB0 – DB7.</a:t>
                      </a:r>
                    </a:p>
                  </a:txBody>
                  <a:tcPr marL="44066" marR="44066" marT="57285" marB="57285" anchor="ctr"/>
                </a:tc>
                <a:tc>
                  <a:txBody>
                    <a:bodyPr/>
                    <a:lstStyle/>
                    <a:p>
                      <a:r>
                        <a:rPr lang="en-US" sz="1800" b="0">
                          <a:solidFill>
                            <a:srgbClr val="00557F"/>
                          </a:solidFill>
                          <a:effectLst/>
                        </a:rPr>
                        <a:t>It used for H/L data bus for 4 bit or 8-bit mode.</a:t>
                      </a:r>
                    </a:p>
                  </a:txBody>
                  <a:tcPr marL="44066" marR="44066" marT="57285" marB="57285" anchor="ctr"/>
                </a:tc>
                <a:extLst>
                  <a:ext uri="{0D108BD9-81ED-4DB2-BD59-A6C34878D82A}">
                    <a16:rowId xmlns:a16="http://schemas.microsoft.com/office/drawing/2014/main" val="765049969"/>
                  </a:ext>
                </a:extLst>
              </a:tr>
              <a:tr h="449260">
                <a:tc>
                  <a:txBody>
                    <a:bodyPr/>
                    <a:lstStyle/>
                    <a:p>
                      <a:r>
                        <a:rPr lang="en-IN" sz="1800" b="0">
                          <a:solidFill>
                            <a:srgbClr val="00557F"/>
                          </a:solidFill>
                          <a:effectLst/>
                        </a:rPr>
                        <a:t>Pin#15</a:t>
                      </a:r>
                    </a:p>
                  </a:txBody>
                  <a:tcPr marL="44066" marR="44066" marT="57285" marB="57285" anchor="ctr"/>
                </a:tc>
                <a:tc>
                  <a:txBody>
                    <a:bodyPr/>
                    <a:lstStyle/>
                    <a:p>
                      <a:r>
                        <a:rPr lang="en-US" sz="1800" b="0">
                          <a:solidFill>
                            <a:srgbClr val="00557F"/>
                          </a:solidFill>
                          <a:effectLst/>
                        </a:rPr>
                        <a:t>It identified as A (LED+)</a:t>
                      </a:r>
                    </a:p>
                  </a:txBody>
                  <a:tcPr marL="44066" marR="44066" marT="57285" marB="57285" anchor="ctr"/>
                </a:tc>
                <a:tc>
                  <a:txBody>
                    <a:bodyPr/>
                    <a:lstStyle/>
                    <a:p>
                      <a:r>
                        <a:rPr lang="en-US" sz="1800" b="0">
                          <a:solidFill>
                            <a:srgbClr val="00557F"/>
                          </a:solidFill>
                          <a:effectLst/>
                        </a:rPr>
                        <a:t>It used to set backlight anode.</a:t>
                      </a:r>
                    </a:p>
                  </a:txBody>
                  <a:tcPr marL="44066" marR="44066" marT="57285" marB="57285" anchor="ctr"/>
                </a:tc>
                <a:extLst>
                  <a:ext uri="{0D108BD9-81ED-4DB2-BD59-A6C34878D82A}">
                    <a16:rowId xmlns:a16="http://schemas.microsoft.com/office/drawing/2014/main" val="4267392367"/>
                  </a:ext>
                </a:extLst>
              </a:tr>
              <a:tr h="449260">
                <a:tc>
                  <a:txBody>
                    <a:bodyPr/>
                    <a:lstStyle/>
                    <a:p>
                      <a:r>
                        <a:rPr lang="en-IN" sz="1800" b="0">
                          <a:solidFill>
                            <a:srgbClr val="00557F"/>
                          </a:solidFill>
                          <a:effectLst/>
                        </a:rPr>
                        <a:t>Pin#16</a:t>
                      </a:r>
                    </a:p>
                  </a:txBody>
                  <a:tcPr marL="44066" marR="44066" marT="57285" marB="57285" anchor="ctr"/>
                </a:tc>
                <a:tc>
                  <a:txBody>
                    <a:bodyPr/>
                    <a:lstStyle/>
                    <a:p>
                      <a:r>
                        <a:rPr lang="en-US" sz="1800" b="0">
                          <a:solidFill>
                            <a:srgbClr val="00557F"/>
                          </a:solidFill>
                          <a:effectLst/>
                        </a:rPr>
                        <a:t>It recognized as K (LED-).</a:t>
                      </a:r>
                    </a:p>
                  </a:txBody>
                  <a:tcPr marL="44066" marR="44066" marT="57285" marB="57285" anchor="ctr"/>
                </a:tc>
                <a:tc>
                  <a:txBody>
                    <a:bodyPr/>
                    <a:lstStyle/>
                    <a:p>
                      <a:r>
                        <a:rPr lang="en-US" sz="1800" b="0">
                          <a:solidFill>
                            <a:srgbClr val="00557F"/>
                          </a:solidFill>
                          <a:effectLst/>
                        </a:rPr>
                        <a:t>It used to set backlight cathode.</a:t>
                      </a:r>
                    </a:p>
                  </a:txBody>
                  <a:tcPr marL="44066" marR="44066" marT="57285" marB="57285" anchor="ctr"/>
                </a:tc>
                <a:extLst>
                  <a:ext uri="{0D108BD9-81ED-4DB2-BD59-A6C34878D82A}">
                    <a16:rowId xmlns:a16="http://schemas.microsoft.com/office/drawing/2014/main" val="4087785651"/>
                  </a:ext>
                </a:extLst>
              </a:tr>
            </a:tbl>
          </a:graphicData>
        </a:graphic>
      </p:graphicFrame>
    </p:spTree>
    <p:extLst>
      <p:ext uri="{BB962C8B-B14F-4D97-AF65-F5344CB8AC3E}">
        <p14:creationId xmlns:p14="http://schemas.microsoft.com/office/powerpoint/2010/main" val="1358778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2F193E-7308-4750-9E1B-4FE9CC08F2DB}"/>
              </a:ext>
            </a:extLst>
          </p:cNvPr>
          <p:cNvSpPr>
            <a:spLocks noGrp="1"/>
          </p:cNvSpPr>
          <p:nvPr>
            <p:ph type="title"/>
          </p:nvPr>
        </p:nvSpPr>
        <p:spPr>
          <a:xfrm>
            <a:off x="1375983" y="144253"/>
            <a:ext cx="9440034" cy="1088336"/>
          </a:xfrm>
        </p:spPr>
        <p:txBody>
          <a:bodyPr vert="horz" lIns="91440" tIns="45720" rIns="91440" bIns="45720" rtlCol="0" anchor="b">
            <a:normAutofit/>
          </a:bodyPr>
          <a:lstStyle/>
          <a:p>
            <a:r>
              <a:rPr lang="en-US" sz="4800" dirty="0"/>
              <a:t>20*4 LCD power requirement</a:t>
            </a:r>
          </a:p>
        </p:txBody>
      </p:sp>
      <p:pic>
        <p:nvPicPr>
          <p:cNvPr id="14" name="Content Placeholder 13">
            <a:extLst>
              <a:ext uri="{FF2B5EF4-FFF2-40B4-BE49-F238E27FC236}">
                <a16:creationId xmlns:a16="http://schemas.microsoft.com/office/drawing/2014/main" id="{87314446-FBBD-45E0-AF50-4042A796E3E2}"/>
              </a:ext>
            </a:extLst>
          </p:cNvPr>
          <p:cNvPicPr>
            <a:picLocks noGrp="1" noChangeAspect="1"/>
          </p:cNvPicPr>
          <p:nvPr>
            <p:ph idx="1"/>
          </p:nvPr>
        </p:nvPicPr>
        <p:blipFill>
          <a:blip r:embed="rId3"/>
          <a:stretch>
            <a:fillRect/>
          </a:stretch>
        </p:blipFill>
        <p:spPr>
          <a:xfrm>
            <a:off x="1076633" y="1666568"/>
            <a:ext cx="10309122" cy="4173793"/>
          </a:xfrm>
        </p:spPr>
      </p:pic>
    </p:spTree>
    <p:extLst>
      <p:ext uri="{BB962C8B-B14F-4D97-AF65-F5344CB8AC3E}">
        <p14:creationId xmlns:p14="http://schemas.microsoft.com/office/powerpoint/2010/main" val="3634043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6B87A-4EFD-4084-BE08-4FA9F50669BC}"/>
              </a:ext>
            </a:extLst>
          </p:cNvPr>
          <p:cNvSpPr>
            <a:spLocks noGrp="1"/>
          </p:cNvSpPr>
          <p:nvPr>
            <p:ph type="title"/>
          </p:nvPr>
        </p:nvSpPr>
        <p:spPr/>
        <p:txBody>
          <a:bodyPr>
            <a:normAutofit fontScale="90000"/>
          </a:bodyPr>
          <a:lstStyle/>
          <a:p>
            <a:r>
              <a:rPr lang="en-IN" dirty="0"/>
              <a:t>Node MCU ESP8266 Power requirement</a:t>
            </a:r>
          </a:p>
        </p:txBody>
      </p:sp>
      <p:sp>
        <p:nvSpPr>
          <p:cNvPr id="3" name="Content Placeholder 2">
            <a:extLst>
              <a:ext uri="{FF2B5EF4-FFF2-40B4-BE49-F238E27FC236}">
                <a16:creationId xmlns:a16="http://schemas.microsoft.com/office/drawing/2014/main" id="{0308F444-E7F8-4105-8EE1-FCFD343357B6}"/>
              </a:ext>
            </a:extLst>
          </p:cNvPr>
          <p:cNvSpPr>
            <a:spLocks noGrp="1"/>
          </p:cNvSpPr>
          <p:nvPr>
            <p:ph sz="half" idx="1"/>
          </p:nvPr>
        </p:nvSpPr>
        <p:spPr/>
        <p:txBody>
          <a:bodyPr/>
          <a:lstStyle/>
          <a:p>
            <a:r>
              <a:rPr lang="en-US" dirty="0" err="1"/>
              <a:t>NodeMCU</a:t>
            </a:r>
            <a:r>
              <a:rPr lang="en-US" dirty="0"/>
              <a:t> is an open-source Lua based firmware and development board specially targeted for IoT based Applications. It includes firmware that runs on the ESP8266 Wi-Fi SoC from </a:t>
            </a:r>
            <a:r>
              <a:rPr lang="en-US" dirty="0" err="1"/>
              <a:t>Espressif</a:t>
            </a:r>
            <a:r>
              <a:rPr lang="en-US" dirty="0"/>
              <a:t> Systems, and hardware which is based on the ESP-12 module.</a:t>
            </a:r>
            <a:endParaRPr lang="en-IN" dirty="0"/>
          </a:p>
        </p:txBody>
      </p:sp>
      <p:pic>
        <p:nvPicPr>
          <p:cNvPr id="5" name="Content Placeholder 4">
            <a:extLst>
              <a:ext uri="{FF2B5EF4-FFF2-40B4-BE49-F238E27FC236}">
                <a16:creationId xmlns:a16="http://schemas.microsoft.com/office/drawing/2014/main" id="{91C09593-75D5-4125-82F8-6AC87435F610}"/>
              </a:ext>
            </a:extLst>
          </p:cNvPr>
          <p:cNvPicPr>
            <a:picLocks noGrp="1" noChangeAspect="1"/>
          </p:cNvPicPr>
          <p:nvPr>
            <p:ph sz="half" idx="2"/>
          </p:nvPr>
        </p:nvPicPr>
        <p:blipFill>
          <a:blip r:embed="rId2"/>
          <a:stretch>
            <a:fillRect/>
          </a:stretch>
        </p:blipFill>
        <p:spPr>
          <a:xfrm>
            <a:off x="6421366" y="2268535"/>
            <a:ext cx="4857750" cy="3238500"/>
          </a:xfrm>
          <a:prstGeom prst="rect">
            <a:avLst/>
          </a:prstGeom>
        </p:spPr>
      </p:pic>
    </p:spTree>
    <p:extLst>
      <p:ext uri="{BB962C8B-B14F-4D97-AF65-F5344CB8AC3E}">
        <p14:creationId xmlns:p14="http://schemas.microsoft.com/office/powerpoint/2010/main" val="2953402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64A12F0-8158-4372-9761-AD0A6ED3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6">
            <a:extLst>
              <a:ext uri="{FF2B5EF4-FFF2-40B4-BE49-F238E27FC236}">
                <a16:creationId xmlns:a16="http://schemas.microsoft.com/office/drawing/2014/main" id="{B55837E8-15F1-4BB6-A908-CB75316D4B15}"/>
              </a:ext>
            </a:extLst>
          </p:cNvPr>
          <p:cNvGraphicFramePr>
            <a:graphicFrameLocks noGrp="1"/>
          </p:cNvGraphicFramePr>
          <p:nvPr>
            <p:ph idx="1"/>
            <p:extLst>
              <p:ext uri="{D42A27DB-BD31-4B8C-83A1-F6EECF244321}">
                <p14:modId xmlns:p14="http://schemas.microsoft.com/office/powerpoint/2010/main" val="2083443432"/>
              </p:ext>
            </p:extLst>
          </p:nvPr>
        </p:nvGraphicFramePr>
        <p:xfrm>
          <a:off x="0" y="1"/>
          <a:ext cx="12192000" cy="6858000"/>
        </p:xfrm>
        <a:graphic>
          <a:graphicData uri="http://schemas.openxmlformats.org/drawingml/2006/table">
            <a:tbl>
              <a:tblPr>
                <a:noFill/>
              </a:tblPr>
              <a:tblGrid>
                <a:gridCol w="1465177">
                  <a:extLst>
                    <a:ext uri="{9D8B030D-6E8A-4147-A177-3AD203B41FA5}">
                      <a16:colId xmlns:a16="http://schemas.microsoft.com/office/drawing/2014/main" val="3069897668"/>
                    </a:ext>
                  </a:extLst>
                </a:gridCol>
                <a:gridCol w="2769783">
                  <a:extLst>
                    <a:ext uri="{9D8B030D-6E8A-4147-A177-3AD203B41FA5}">
                      <a16:colId xmlns:a16="http://schemas.microsoft.com/office/drawing/2014/main" val="1621629655"/>
                    </a:ext>
                  </a:extLst>
                </a:gridCol>
                <a:gridCol w="7957040">
                  <a:extLst>
                    <a:ext uri="{9D8B030D-6E8A-4147-A177-3AD203B41FA5}">
                      <a16:colId xmlns:a16="http://schemas.microsoft.com/office/drawing/2014/main" val="2293331183"/>
                    </a:ext>
                  </a:extLst>
                </a:gridCol>
              </a:tblGrid>
              <a:tr h="582390">
                <a:tc>
                  <a:txBody>
                    <a:bodyPr/>
                    <a:lstStyle/>
                    <a:p>
                      <a:pPr fontAlgn="t"/>
                      <a:r>
                        <a:rPr lang="en-IN" sz="1400" b="1" cap="none" spc="0" dirty="0">
                          <a:solidFill>
                            <a:schemeClr val="tx1"/>
                          </a:solidFill>
                          <a:effectLst/>
                        </a:rPr>
                        <a:t>Pin Category</a:t>
                      </a:r>
                      <a:endParaRPr lang="en-IN" sz="1400" cap="none" spc="0" dirty="0">
                        <a:solidFill>
                          <a:schemeClr val="tx1"/>
                        </a:solidFill>
                        <a:effectLst/>
                      </a:endParaRP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IN" sz="1400" b="1" cap="none" spc="0">
                          <a:solidFill>
                            <a:schemeClr val="tx1"/>
                          </a:solidFill>
                          <a:effectLst/>
                        </a:rPr>
                        <a:t>Name</a:t>
                      </a:r>
                      <a:endParaRPr lang="en-IN" sz="1400" cap="none" spc="0">
                        <a:solidFill>
                          <a:schemeClr val="tx1"/>
                        </a:solidFill>
                        <a:effectLst/>
                      </a:endParaRP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IN" sz="1400" b="1" cap="none" spc="0">
                          <a:solidFill>
                            <a:schemeClr val="tx1"/>
                          </a:solidFill>
                          <a:effectLst/>
                        </a:rPr>
                        <a:t>Description</a:t>
                      </a:r>
                      <a:endParaRPr lang="en-IN" sz="1400" cap="none" spc="0">
                        <a:solidFill>
                          <a:schemeClr val="tx1"/>
                        </a:solidFill>
                        <a:effectLst/>
                      </a:endParaRP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604040507"/>
                  </a:ext>
                </a:extLst>
              </a:tr>
              <a:tr h="2231550">
                <a:tc>
                  <a:txBody>
                    <a:bodyPr/>
                    <a:lstStyle/>
                    <a:p>
                      <a:pPr fontAlgn="t"/>
                      <a:r>
                        <a:rPr lang="en-IN" sz="1400" cap="none" spc="0" dirty="0">
                          <a:solidFill>
                            <a:schemeClr val="tx1"/>
                          </a:solidFill>
                          <a:effectLst/>
                        </a:rPr>
                        <a:t>Power</a:t>
                      </a: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IN" sz="1400" cap="none" spc="0" dirty="0">
                          <a:solidFill>
                            <a:schemeClr val="tx1"/>
                          </a:solidFill>
                          <a:effectLst/>
                        </a:rPr>
                        <a:t>Micro-USB, 3.3V, GND, Vin</a:t>
                      </a: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400" b="1" cap="none" spc="0" dirty="0">
                          <a:solidFill>
                            <a:schemeClr val="tx1"/>
                          </a:solidFill>
                          <a:effectLst/>
                        </a:rPr>
                        <a:t>Micro-USB:</a:t>
                      </a:r>
                      <a:r>
                        <a:rPr lang="en-US" sz="1400" cap="none" spc="0" dirty="0">
                          <a:solidFill>
                            <a:schemeClr val="tx1"/>
                          </a:solidFill>
                          <a:effectLst/>
                        </a:rPr>
                        <a:t> </a:t>
                      </a:r>
                      <a:r>
                        <a:rPr lang="en-US" sz="1400" cap="none" spc="0" dirty="0" err="1">
                          <a:solidFill>
                            <a:schemeClr val="tx1"/>
                          </a:solidFill>
                          <a:effectLst/>
                        </a:rPr>
                        <a:t>NodeMCU</a:t>
                      </a:r>
                      <a:r>
                        <a:rPr lang="en-US" sz="1400" cap="none" spc="0" dirty="0">
                          <a:solidFill>
                            <a:schemeClr val="tx1"/>
                          </a:solidFill>
                          <a:effectLst/>
                        </a:rPr>
                        <a:t> can be powered through the USB port</a:t>
                      </a:r>
                    </a:p>
                    <a:p>
                      <a:pPr fontAlgn="t"/>
                      <a:r>
                        <a:rPr lang="en-US" sz="1400" cap="none" spc="0" dirty="0">
                          <a:solidFill>
                            <a:schemeClr val="tx1"/>
                          </a:solidFill>
                          <a:effectLst/>
                        </a:rPr>
                        <a:t> </a:t>
                      </a:r>
                    </a:p>
                    <a:p>
                      <a:pPr fontAlgn="t"/>
                      <a:r>
                        <a:rPr lang="en-US" sz="1400" b="1" cap="none" spc="0" dirty="0">
                          <a:solidFill>
                            <a:schemeClr val="tx1"/>
                          </a:solidFill>
                          <a:effectLst/>
                        </a:rPr>
                        <a:t>3.3V:</a:t>
                      </a:r>
                      <a:r>
                        <a:rPr lang="en-US" sz="1400" cap="none" spc="0" dirty="0">
                          <a:solidFill>
                            <a:schemeClr val="tx1"/>
                          </a:solidFill>
                          <a:effectLst/>
                        </a:rPr>
                        <a:t> Regulated 3.3V can be supplied to this pin to power the board</a:t>
                      </a:r>
                    </a:p>
                    <a:p>
                      <a:pPr fontAlgn="t"/>
                      <a:r>
                        <a:rPr lang="en-US" sz="1400" cap="none" spc="0" dirty="0">
                          <a:solidFill>
                            <a:schemeClr val="tx1"/>
                          </a:solidFill>
                          <a:effectLst/>
                        </a:rPr>
                        <a:t> </a:t>
                      </a:r>
                    </a:p>
                    <a:p>
                      <a:pPr fontAlgn="t"/>
                      <a:r>
                        <a:rPr lang="en-US" sz="1400" b="1" cap="none" spc="0" dirty="0">
                          <a:solidFill>
                            <a:schemeClr val="tx1"/>
                          </a:solidFill>
                          <a:effectLst/>
                        </a:rPr>
                        <a:t>GND:</a:t>
                      </a:r>
                      <a:r>
                        <a:rPr lang="en-US" sz="1400" cap="none" spc="0" dirty="0">
                          <a:solidFill>
                            <a:schemeClr val="tx1"/>
                          </a:solidFill>
                          <a:effectLst/>
                        </a:rPr>
                        <a:t> Ground pins</a:t>
                      </a:r>
                    </a:p>
                    <a:p>
                      <a:pPr fontAlgn="t"/>
                      <a:r>
                        <a:rPr lang="en-US" sz="1400" cap="none" spc="0" dirty="0">
                          <a:solidFill>
                            <a:schemeClr val="tx1"/>
                          </a:solidFill>
                          <a:effectLst/>
                        </a:rPr>
                        <a:t> </a:t>
                      </a:r>
                    </a:p>
                    <a:p>
                      <a:pPr fontAlgn="t"/>
                      <a:r>
                        <a:rPr lang="en-US" sz="1400" b="1" cap="none" spc="0" dirty="0">
                          <a:solidFill>
                            <a:schemeClr val="tx1"/>
                          </a:solidFill>
                          <a:effectLst/>
                        </a:rPr>
                        <a:t>Vin: </a:t>
                      </a:r>
                      <a:r>
                        <a:rPr lang="en-US" sz="1400" cap="none" spc="0" dirty="0">
                          <a:solidFill>
                            <a:schemeClr val="tx1"/>
                          </a:solidFill>
                          <a:effectLst/>
                        </a:rPr>
                        <a:t>External Power Supply</a:t>
                      </a: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896164130"/>
                  </a:ext>
                </a:extLst>
              </a:tr>
              <a:tr h="582390">
                <a:tc>
                  <a:txBody>
                    <a:bodyPr/>
                    <a:lstStyle/>
                    <a:p>
                      <a:pPr fontAlgn="t"/>
                      <a:r>
                        <a:rPr lang="en-IN" sz="1400" cap="none" spc="0">
                          <a:solidFill>
                            <a:schemeClr val="tx1"/>
                          </a:solidFill>
                          <a:effectLst/>
                        </a:rPr>
                        <a:t>Control Pins</a:t>
                      </a: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IN" sz="1400" b="1" cap="none" spc="0" dirty="0">
                          <a:solidFill>
                            <a:schemeClr val="tx1"/>
                          </a:solidFill>
                          <a:effectLst/>
                        </a:rPr>
                        <a:t>EN, RST</a:t>
                      </a:r>
                      <a:endParaRPr lang="en-IN" sz="1400" cap="none" spc="0" dirty="0">
                        <a:solidFill>
                          <a:schemeClr val="tx1"/>
                        </a:solidFill>
                        <a:effectLst/>
                      </a:endParaRP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400" cap="none" spc="0" dirty="0">
                          <a:solidFill>
                            <a:schemeClr val="tx1"/>
                          </a:solidFill>
                          <a:effectLst/>
                        </a:rPr>
                        <a:t>The pin and the button resets the microcontroller</a:t>
                      </a: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11259141"/>
                  </a:ext>
                </a:extLst>
              </a:tr>
              <a:tr h="582390">
                <a:tc>
                  <a:txBody>
                    <a:bodyPr/>
                    <a:lstStyle/>
                    <a:p>
                      <a:pPr fontAlgn="t"/>
                      <a:r>
                        <a:rPr lang="en-IN" sz="1400" cap="none" spc="0">
                          <a:solidFill>
                            <a:schemeClr val="tx1"/>
                          </a:solidFill>
                          <a:effectLst/>
                        </a:rPr>
                        <a:t>Analog Pin</a:t>
                      </a: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IN" sz="1400" cap="none" spc="0" dirty="0">
                          <a:solidFill>
                            <a:schemeClr val="tx1"/>
                          </a:solidFill>
                          <a:effectLst/>
                        </a:rPr>
                        <a:t>A0</a:t>
                      </a: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400" cap="none" spc="0" dirty="0">
                          <a:solidFill>
                            <a:schemeClr val="tx1"/>
                          </a:solidFill>
                          <a:effectLst/>
                        </a:rPr>
                        <a:t>Used to measure analog voltage in the range of 0-3.3V</a:t>
                      </a: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8878296"/>
                  </a:ext>
                </a:extLst>
              </a:tr>
              <a:tr h="582390">
                <a:tc>
                  <a:txBody>
                    <a:bodyPr/>
                    <a:lstStyle/>
                    <a:p>
                      <a:pPr fontAlgn="t"/>
                      <a:r>
                        <a:rPr lang="en-IN" sz="1400" cap="none" spc="0">
                          <a:solidFill>
                            <a:schemeClr val="tx1"/>
                          </a:solidFill>
                          <a:effectLst/>
                        </a:rPr>
                        <a:t>GPIO Pins</a:t>
                      </a: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IN" sz="1400" cap="none" spc="0">
                          <a:solidFill>
                            <a:schemeClr val="tx1"/>
                          </a:solidFill>
                          <a:effectLst/>
                        </a:rPr>
                        <a:t>GPIO1 to GPIO16</a:t>
                      </a: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400" cap="none" spc="0" dirty="0" err="1">
                          <a:solidFill>
                            <a:schemeClr val="tx1"/>
                          </a:solidFill>
                          <a:effectLst/>
                        </a:rPr>
                        <a:t>NodeMCU</a:t>
                      </a:r>
                      <a:r>
                        <a:rPr lang="en-US" sz="1400" cap="none" spc="0" dirty="0">
                          <a:solidFill>
                            <a:schemeClr val="tx1"/>
                          </a:solidFill>
                          <a:effectLst/>
                        </a:rPr>
                        <a:t> has 16 general purpose input-output pins on its board</a:t>
                      </a: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00917927"/>
                  </a:ext>
                </a:extLst>
              </a:tr>
              <a:tr h="582390">
                <a:tc>
                  <a:txBody>
                    <a:bodyPr/>
                    <a:lstStyle/>
                    <a:p>
                      <a:pPr fontAlgn="t"/>
                      <a:r>
                        <a:rPr lang="en-IN" sz="1400" cap="none" spc="0">
                          <a:solidFill>
                            <a:schemeClr val="tx1"/>
                          </a:solidFill>
                          <a:effectLst/>
                        </a:rPr>
                        <a:t>SPI Pins</a:t>
                      </a: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IN" sz="1400" cap="none" spc="0">
                          <a:solidFill>
                            <a:schemeClr val="tx1"/>
                          </a:solidFill>
                          <a:effectLst/>
                        </a:rPr>
                        <a:t>SD1, CMD, SD0, CLK</a:t>
                      </a: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400" cap="none" spc="0" dirty="0" err="1">
                          <a:solidFill>
                            <a:schemeClr val="tx1"/>
                          </a:solidFill>
                          <a:effectLst/>
                        </a:rPr>
                        <a:t>NodeMCU</a:t>
                      </a:r>
                      <a:r>
                        <a:rPr lang="en-US" sz="1400" cap="none" spc="0" dirty="0">
                          <a:solidFill>
                            <a:schemeClr val="tx1"/>
                          </a:solidFill>
                          <a:effectLst/>
                        </a:rPr>
                        <a:t> has four pins available for SPI communication.</a:t>
                      </a: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99706978"/>
                  </a:ext>
                </a:extLst>
              </a:tr>
              <a:tr h="857250">
                <a:tc>
                  <a:txBody>
                    <a:bodyPr/>
                    <a:lstStyle/>
                    <a:p>
                      <a:pPr fontAlgn="t"/>
                      <a:r>
                        <a:rPr lang="en-IN" sz="1400" cap="none" spc="0">
                          <a:solidFill>
                            <a:schemeClr val="tx1"/>
                          </a:solidFill>
                          <a:effectLst/>
                        </a:rPr>
                        <a:t>UART Pins</a:t>
                      </a: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IN" sz="1400" cap="none" spc="0">
                          <a:solidFill>
                            <a:schemeClr val="tx1"/>
                          </a:solidFill>
                          <a:effectLst/>
                        </a:rPr>
                        <a:t>TXD0, RXD0, TXD2, RXD2</a:t>
                      </a: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400" cap="none" spc="0" dirty="0" err="1">
                          <a:solidFill>
                            <a:schemeClr val="tx1"/>
                          </a:solidFill>
                          <a:effectLst/>
                        </a:rPr>
                        <a:t>NodeMCU</a:t>
                      </a:r>
                      <a:r>
                        <a:rPr lang="en-US" sz="1400" cap="none" spc="0" dirty="0">
                          <a:solidFill>
                            <a:schemeClr val="tx1"/>
                          </a:solidFill>
                          <a:effectLst/>
                        </a:rPr>
                        <a:t> has two UART interfaces, UART0 (RXD0 &amp; TXD0) and UART1 (RXD1 &amp; TXD1). UART1 is used to upload the firmware/program.</a:t>
                      </a: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721577311"/>
                  </a:ext>
                </a:extLst>
              </a:tr>
              <a:tr h="857250">
                <a:tc>
                  <a:txBody>
                    <a:bodyPr/>
                    <a:lstStyle/>
                    <a:p>
                      <a:pPr fontAlgn="t"/>
                      <a:r>
                        <a:rPr lang="en-IN" sz="1400" cap="none" spc="0">
                          <a:solidFill>
                            <a:schemeClr val="tx1"/>
                          </a:solidFill>
                          <a:effectLst/>
                        </a:rPr>
                        <a:t>I2C Pins</a:t>
                      </a: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IN" sz="1400" cap="none" spc="0">
                          <a:solidFill>
                            <a:schemeClr val="tx1"/>
                          </a:solidFill>
                          <a:effectLst/>
                        </a:rPr>
                        <a:t> </a:t>
                      </a: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tc>
                  <a:txBody>
                    <a:bodyPr/>
                    <a:lstStyle/>
                    <a:p>
                      <a:pPr fontAlgn="t"/>
                      <a:r>
                        <a:rPr lang="en-US" sz="1400" cap="none" spc="0" dirty="0" err="1">
                          <a:solidFill>
                            <a:schemeClr val="tx1"/>
                          </a:solidFill>
                          <a:effectLst/>
                        </a:rPr>
                        <a:t>NodeMCU</a:t>
                      </a:r>
                      <a:r>
                        <a:rPr lang="en-US" sz="1400" cap="none" spc="0" dirty="0">
                          <a:solidFill>
                            <a:schemeClr val="tx1"/>
                          </a:solidFill>
                          <a:effectLst/>
                        </a:rPr>
                        <a:t> has I2C functionality support but due to the internal functionality of these pins, you have to find which pin is I2C.</a:t>
                      </a:r>
                    </a:p>
                  </a:txBody>
                  <a:tcPr marL="119360" marR="119360" marT="119360" marB="11936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304851092"/>
                  </a:ext>
                </a:extLst>
              </a:tr>
            </a:tbl>
          </a:graphicData>
        </a:graphic>
      </p:graphicFrame>
    </p:spTree>
    <p:extLst>
      <p:ext uri="{BB962C8B-B14F-4D97-AF65-F5344CB8AC3E}">
        <p14:creationId xmlns:p14="http://schemas.microsoft.com/office/powerpoint/2010/main" val="376232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8C46-2D94-4390-B63A-20E1D24E1651}"/>
              </a:ext>
            </a:extLst>
          </p:cNvPr>
          <p:cNvSpPr>
            <a:spLocks noGrp="1"/>
          </p:cNvSpPr>
          <p:nvPr>
            <p:ph type="title"/>
          </p:nvPr>
        </p:nvSpPr>
        <p:spPr/>
        <p:txBody>
          <a:bodyPr/>
          <a:lstStyle/>
          <a:p>
            <a:r>
              <a:rPr lang="en-IN" dirty="0"/>
              <a:t>Components on transmitter side</a:t>
            </a:r>
          </a:p>
        </p:txBody>
      </p:sp>
      <p:sp>
        <p:nvSpPr>
          <p:cNvPr id="3" name="Content Placeholder 2">
            <a:extLst>
              <a:ext uri="{FF2B5EF4-FFF2-40B4-BE49-F238E27FC236}">
                <a16:creationId xmlns:a16="http://schemas.microsoft.com/office/drawing/2014/main" id="{0C8B01C3-4803-4A50-A762-652C6214BD52}"/>
              </a:ext>
            </a:extLst>
          </p:cNvPr>
          <p:cNvSpPr>
            <a:spLocks noGrp="1"/>
          </p:cNvSpPr>
          <p:nvPr>
            <p:ph idx="1"/>
          </p:nvPr>
        </p:nvSpPr>
        <p:spPr/>
        <p:txBody>
          <a:bodyPr/>
          <a:lstStyle/>
          <a:p>
            <a:r>
              <a:rPr lang="en-IN" dirty="0"/>
              <a:t>Beagle bone black wireless</a:t>
            </a:r>
          </a:p>
          <a:p>
            <a:r>
              <a:rPr lang="en-IN" dirty="0" err="1"/>
              <a:t>Xbee</a:t>
            </a:r>
            <a:r>
              <a:rPr lang="en-IN" dirty="0"/>
              <a:t> S2C module</a:t>
            </a:r>
          </a:p>
          <a:p>
            <a:r>
              <a:rPr lang="en-IN" dirty="0" err="1"/>
              <a:t>Nextion</a:t>
            </a:r>
            <a:r>
              <a:rPr lang="en-IN" dirty="0"/>
              <a:t> Display 4.3’</a:t>
            </a:r>
          </a:p>
          <a:p>
            <a:endParaRPr lang="en-IN" dirty="0"/>
          </a:p>
        </p:txBody>
      </p:sp>
    </p:spTree>
    <p:extLst>
      <p:ext uri="{BB962C8B-B14F-4D97-AF65-F5344CB8AC3E}">
        <p14:creationId xmlns:p14="http://schemas.microsoft.com/office/powerpoint/2010/main" val="4183535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F1698-0649-4C5F-BD73-020DE588ED44}"/>
              </a:ext>
            </a:extLst>
          </p:cNvPr>
          <p:cNvSpPr>
            <a:spLocks noGrp="1"/>
          </p:cNvSpPr>
          <p:nvPr>
            <p:ph type="title"/>
          </p:nvPr>
        </p:nvSpPr>
        <p:spPr/>
        <p:txBody>
          <a:bodyPr>
            <a:normAutofit fontScale="90000"/>
          </a:bodyPr>
          <a:lstStyle/>
          <a:p>
            <a:r>
              <a:rPr lang="en-IN" dirty="0"/>
              <a:t>Hardware Specifications</a:t>
            </a:r>
            <a:br>
              <a:rPr lang="en-IN" dirty="0"/>
            </a:br>
            <a:endParaRPr lang="en-IN" dirty="0"/>
          </a:p>
        </p:txBody>
      </p:sp>
      <p:sp>
        <p:nvSpPr>
          <p:cNvPr id="3" name="Content Placeholder 2">
            <a:extLst>
              <a:ext uri="{FF2B5EF4-FFF2-40B4-BE49-F238E27FC236}">
                <a16:creationId xmlns:a16="http://schemas.microsoft.com/office/drawing/2014/main" id="{1EC9607F-F6F6-4D5C-B051-757563C180DD}"/>
              </a:ext>
            </a:extLst>
          </p:cNvPr>
          <p:cNvSpPr>
            <a:spLocks noGrp="1"/>
          </p:cNvSpPr>
          <p:nvPr>
            <p:ph idx="1"/>
          </p:nvPr>
        </p:nvSpPr>
        <p:spPr/>
        <p:txBody>
          <a:bodyPr/>
          <a:lstStyle/>
          <a:p>
            <a:r>
              <a:rPr lang="en-IN" dirty="0"/>
              <a:t>Operating Voltage: 2.5V ~ 3.6V</a:t>
            </a:r>
          </a:p>
          <a:p>
            <a:r>
              <a:rPr lang="en-IN" dirty="0"/>
              <a:t>Operating Current: Average value: 80 mA</a:t>
            </a:r>
          </a:p>
          <a:p>
            <a:r>
              <a:rPr lang="en-IN" dirty="0"/>
              <a:t>Operating Temperature Range: –40°C ~ 125°C</a:t>
            </a:r>
          </a:p>
          <a:p>
            <a:r>
              <a:rPr lang="en-IN" dirty="0"/>
              <a:t>Package Size: QFN32-pin (5 mm x 5 mm)</a:t>
            </a:r>
          </a:p>
        </p:txBody>
      </p:sp>
    </p:spTree>
    <p:extLst>
      <p:ext uri="{BB962C8B-B14F-4D97-AF65-F5344CB8AC3E}">
        <p14:creationId xmlns:p14="http://schemas.microsoft.com/office/powerpoint/2010/main" val="2216277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D89D8-16BD-4849-8CD5-4109860CFECA}"/>
              </a:ext>
            </a:extLst>
          </p:cNvPr>
          <p:cNvSpPr>
            <a:spLocks noGrp="1"/>
          </p:cNvSpPr>
          <p:nvPr>
            <p:ph type="title"/>
          </p:nvPr>
        </p:nvSpPr>
        <p:spPr/>
        <p:txBody>
          <a:bodyPr/>
          <a:lstStyle/>
          <a:p>
            <a:r>
              <a:rPr lang="en-IN" dirty="0"/>
              <a:t>Power management in </a:t>
            </a:r>
            <a:r>
              <a:rPr lang="en-IN" dirty="0" err="1"/>
              <a:t>NodeMCU</a:t>
            </a:r>
            <a:endParaRPr lang="en-IN" dirty="0"/>
          </a:p>
        </p:txBody>
      </p:sp>
      <p:sp>
        <p:nvSpPr>
          <p:cNvPr id="3" name="Content Placeholder 2">
            <a:extLst>
              <a:ext uri="{FF2B5EF4-FFF2-40B4-BE49-F238E27FC236}">
                <a16:creationId xmlns:a16="http://schemas.microsoft.com/office/drawing/2014/main" id="{07116113-18ED-44CC-ADEF-0144A66B9407}"/>
              </a:ext>
            </a:extLst>
          </p:cNvPr>
          <p:cNvSpPr>
            <a:spLocks noGrp="1"/>
          </p:cNvSpPr>
          <p:nvPr>
            <p:ph idx="1"/>
          </p:nvPr>
        </p:nvSpPr>
        <p:spPr/>
        <p:txBody>
          <a:bodyPr>
            <a:normAutofit fontScale="85000" lnSpcReduction="10000"/>
          </a:bodyPr>
          <a:lstStyle/>
          <a:p>
            <a:r>
              <a:rPr lang="en-US" dirty="0"/>
              <a:t>ESP8266EX is designed with advanced power management technologies and intended for mobile devices, wearable electronics and the Internet of Things applications. The low-power architecture operates in the following modes:</a:t>
            </a:r>
          </a:p>
          <a:p>
            <a:r>
              <a:rPr lang="en-US" dirty="0"/>
              <a:t>• Active mode: The chip radio is powered on. The chip can receive, transmit, or listen.</a:t>
            </a:r>
          </a:p>
          <a:p>
            <a:r>
              <a:rPr lang="en-US" dirty="0"/>
              <a:t>• Modem-sleep mode: The CPU is operational. The Wi-Fi and radio are disabled.</a:t>
            </a:r>
          </a:p>
          <a:p>
            <a:r>
              <a:rPr lang="en-US" dirty="0"/>
              <a:t>• Light-sleep mode: The CPU and all peripherals are paused. Any wake-up events</a:t>
            </a:r>
          </a:p>
          <a:p>
            <a:r>
              <a:rPr lang="en-US" dirty="0"/>
              <a:t>(MAC, host, RTC timer, or external interrupts) will wake up the chip.</a:t>
            </a:r>
          </a:p>
          <a:p>
            <a:r>
              <a:rPr lang="en-US" dirty="0"/>
              <a:t>• Deep-sleep mode: Only the RTC is operational and all other part of the chip are</a:t>
            </a:r>
          </a:p>
          <a:p>
            <a:r>
              <a:rPr lang="en-US" dirty="0"/>
              <a:t>powered off.</a:t>
            </a:r>
            <a:endParaRPr lang="en-IN" dirty="0"/>
          </a:p>
        </p:txBody>
      </p:sp>
    </p:spTree>
    <p:extLst>
      <p:ext uri="{BB962C8B-B14F-4D97-AF65-F5344CB8AC3E}">
        <p14:creationId xmlns:p14="http://schemas.microsoft.com/office/powerpoint/2010/main" val="2116833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FAA5-D055-4A89-A8AE-903FE97151D3}"/>
              </a:ext>
            </a:extLst>
          </p:cNvPr>
          <p:cNvSpPr>
            <a:spLocks noGrp="1"/>
          </p:cNvSpPr>
          <p:nvPr>
            <p:ph type="title"/>
          </p:nvPr>
        </p:nvSpPr>
        <p:spPr/>
        <p:txBody>
          <a:bodyPr/>
          <a:lstStyle/>
          <a:p>
            <a:pPr algn="l"/>
            <a:r>
              <a:rPr lang="en-IN" dirty="0"/>
              <a:t>Temperature Sensor</a:t>
            </a:r>
          </a:p>
        </p:txBody>
      </p:sp>
      <p:sp>
        <p:nvSpPr>
          <p:cNvPr id="4" name="Content Placeholder 3">
            <a:extLst>
              <a:ext uri="{FF2B5EF4-FFF2-40B4-BE49-F238E27FC236}">
                <a16:creationId xmlns:a16="http://schemas.microsoft.com/office/drawing/2014/main" id="{360B5F90-C7E8-4D21-BB79-EDD2413D4D69}"/>
              </a:ext>
            </a:extLst>
          </p:cNvPr>
          <p:cNvSpPr>
            <a:spLocks noGrp="1"/>
          </p:cNvSpPr>
          <p:nvPr>
            <p:ph sz="half" idx="1"/>
          </p:nvPr>
        </p:nvSpPr>
        <p:spPr>
          <a:xfrm>
            <a:off x="2035277" y="2052116"/>
            <a:ext cx="4462057" cy="3997828"/>
          </a:xfrm>
        </p:spPr>
        <p:txBody>
          <a:bodyPr>
            <a:normAutofit lnSpcReduction="10000"/>
          </a:bodyPr>
          <a:lstStyle/>
          <a:p>
            <a:r>
              <a:rPr lang="en-US" dirty="0"/>
              <a:t>Power the IC by applying a regulated voltage like +5V (VS) to the input pin and connected the ground pin to the ground of the circuit.</a:t>
            </a:r>
          </a:p>
          <a:p>
            <a:r>
              <a:rPr lang="en-US" dirty="0"/>
              <a:t>If the temperature is 0°C, then the output voltage will also be 0V. There will be rise of 0.01V (10mV) for every degree Celsius rise in temperature. </a:t>
            </a:r>
            <a:endParaRPr lang="en-IN" dirty="0"/>
          </a:p>
        </p:txBody>
      </p:sp>
      <p:pic>
        <p:nvPicPr>
          <p:cNvPr id="6" name="Content Placeholder 5">
            <a:extLst>
              <a:ext uri="{FF2B5EF4-FFF2-40B4-BE49-F238E27FC236}">
                <a16:creationId xmlns:a16="http://schemas.microsoft.com/office/drawing/2014/main" id="{B5B09BED-CBE7-4D84-B387-9CCB3F72BF58}"/>
              </a:ext>
            </a:extLst>
          </p:cNvPr>
          <p:cNvPicPr>
            <a:picLocks noGrp="1" noChangeAspect="1"/>
          </p:cNvPicPr>
          <p:nvPr>
            <p:ph sz="half" idx="2"/>
          </p:nvPr>
        </p:nvPicPr>
        <p:blipFill>
          <a:blip r:embed="rId2"/>
          <a:stretch>
            <a:fillRect/>
          </a:stretch>
        </p:blipFill>
        <p:spPr>
          <a:xfrm>
            <a:off x="7189788" y="2052116"/>
            <a:ext cx="3606031" cy="3808934"/>
          </a:xfrm>
          <a:prstGeom prst="rect">
            <a:avLst/>
          </a:prstGeom>
        </p:spPr>
      </p:pic>
    </p:spTree>
    <p:extLst>
      <p:ext uri="{BB962C8B-B14F-4D97-AF65-F5344CB8AC3E}">
        <p14:creationId xmlns:p14="http://schemas.microsoft.com/office/powerpoint/2010/main" val="3491033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A73F2-3EB6-4371-8EA1-196F4EA2C8C8}"/>
              </a:ext>
            </a:extLst>
          </p:cNvPr>
          <p:cNvSpPr>
            <a:spLocks noGrp="1"/>
          </p:cNvSpPr>
          <p:nvPr>
            <p:ph type="title"/>
          </p:nvPr>
        </p:nvSpPr>
        <p:spPr/>
        <p:txBody>
          <a:bodyPr/>
          <a:lstStyle/>
          <a:p>
            <a:pPr algn="l"/>
            <a:r>
              <a:rPr lang="en-IN" dirty="0"/>
              <a:t>Pin Configuration</a:t>
            </a:r>
          </a:p>
        </p:txBody>
      </p:sp>
      <p:graphicFrame>
        <p:nvGraphicFramePr>
          <p:cNvPr id="4" name="Content Placeholder 3">
            <a:extLst>
              <a:ext uri="{FF2B5EF4-FFF2-40B4-BE49-F238E27FC236}">
                <a16:creationId xmlns:a16="http://schemas.microsoft.com/office/drawing/2014/main" id="{362A000E-3190-4DF1-B8E3-A360F4B24B68}"/>
              </a:ext>
            </a:extLst>
          </p:cNvPr>
          <p:cNvGraphicFramePr>
            <a:graphicFrameLocks noGrp="1"/>
          </p:cNvGraphicFramePr>
          <p:nvPr>
            <p:ph idx="1"/>
          </p:nvPr>
        </p:nvGraphicFramePr>
        <p:xfrm>
          <a:off x="1705971" y="2085340"/>
          <a:ext cx="8864169" cy="3496593"/>
        </p:xfrm>
        <a:graphic>
          <a:graphicData uri="http://schemas.openxmlformats.org/drawingml/2006/table">
            <a:tbl>
              <a:tblPr/>
              <a:tblGrid>
                <a:gridCol w="2954723">
                  <a:extLst>
                    <a:ext uri="{9D8B030D-6E8A-4147-A177-3AD203B41FA5}">
                      <a16:colId xmlns:a16="http://schemas.microsoft.com/office/drawing/2014/main" val="51711612"/>
                    </a:ext>
                  </a:extLst>
                </a:gridCol>
                <a:gridCol w="2954723">
                  <a:extLst>
                    <a:ext uri="{9D8B030D-6E8A-4147-A177-3AD203B41FA5}">
                      <a16:colId xmlns:a16="http://schemas.microsoft.com/office/drawing/2014/main" val="2285018270"/>
                    </a:ext>
                  </a:extLst>
                </a:gridCol>
                <a:gridCol w="2954723">
                  <a:extLst>
                    <a:ext uri="{9D8B030D-6E8A-4147-A177-3AD203B41FA5}">
                      <a16:colId xmlns:a16="http://schemas.microsoft.com/office/drawing/2014/main" val="803022158"/>
                    </a:ext>
                  </a:extLst>
                </a:gridCol>
              </a:tblGrid>
              <a:tr h="451173">
                <a:tc>
                  <a:txBody>
                    <a:bodyPr/>
                    <a:lstStyle/>
                    <a:p>
                      <a:pPr fontAlgn="t"/>
                      <a:r>
                        <a:rPr lang="en-IN" b="1" dirty="0">
                          <a:solidFill>
                            <a:schemeClr val="bg2"/>
                          </a:solidFill>
                          <a:effectLst/>
                        </a:rPr>
                        <a:t>Pin Number</a:t>
                      </a:r>
                      <a:endParaRPr lang="en-IN" dirty="0">
                        <a:solidFill>
                          <a:schemeClr val="bg2"/>
                        </a:solidFill>
                        <a:effectLst/>
                      </a:endParaRPr>
                    </a:p>
                  </a:txBody>
                  <a:tcPr>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fontAlgn="t"/>
                      <a:r>
                        <a:rPr lang="en-IN" b="1">
                          <a:solidFill>
                            <a:schemeClr val="bg2"/>
                          </a:solidFill>
                          <a:effectLst/>
                        </a:rPr>
                        <a:t>Pin Name</a:t>
                      </a:r>
                      <a:endParaRPr lang="en-IN">
                        <a:solidFill>
                          <a:schemeClr val="bg2"/>
                        </a:solidFill>
                        <a:effectLst/>
                      </a:endParaRPr>
                    </a:p>
                  </a:txBody>
                  <a:tcPr>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fontAlgn="t"/>
                      <a:r>
                        <a:rPr lang="en-IN" b="1">
                          <a:solidFill>
                            <a:schemeClr val="bg2"/>
                          </a:solidFill>
                          <a:effectLst/>
                        </a:rPr>
                        <a:t>Description</a:t>
                      </a:r>
                      <a:endParaRPr lang="en-IN">
                        <a:solidFill>
                          <a:schemeClr val="bg2"/>
                        </a:solidFill>
                        <a:effectLst/>
                      </a:endParaRPr>
                    </a:p>
                  </a:txBody>
                  <a:tcPr>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963465494"/>
                  </a:ext>
                </a:extLst>
              </a:tr>
              <a:tr h="789553">
                <a:tc>
                  <a:txBody>
                    <a:bodyPr/>
                    <a:lstStyle/>
                    <a:p>
                      <a:pPr fontAlgn="t"/>
                      <a:r>
                        <a:rPr lang="en-IN" dirty="0">
                          <a:solidFill>
                            <a:schemeClr val="bg2"/>
                          </a:solidFill>
                          <a:effectLst/>
                        </a:rPr>
                        <a:t>1</a:t>
                      </a:r>
                    </a:p>
                  </a:txBody>
                  <a:tcPr>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fontAlgn="t"/>
                      <a:r>
                        <a:rPr lang="en-IN" dirty="0" err="1">
                          <a:solidFill>
                            <a:schemeClr val="bg2"/>
                          </a:solidFill>
                          <a:effectLst/>
                        </a:rPr>
                        <a:t>Vcc</a:t>
                      </a:r>
                      <a:endParaRPr lang="en-IN" dirty="0">
                        <a:solidFill>
                          <a:schemeClr val="bg2"/>
                        </a:solidFill>
                        <a:effectLst/>
                      </a:endParaRPr>
                    </a:p>
                  </a:txBody>
                  <a:tcPr>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fontAlgn="t"/>
                      <a:r>
                        <a:rPr lang="en-US">
                          <a:solidFill>
                            <a:schemeClr val="bg2"/>
                          </a:solidFill>
                          <a:effectLst/>
                        </a:rPr>
                        <a:t>Input voltage is +5V for typical applications</a:t>
                      </a:r>
                    </a:p>
                  </a:txBody>
                  <a:tcPr>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3368879240"/>
                  </a:ext>
                </a:extLst>
              </a:tr>
              <a:tr h="1466314">
                <a:tc>
                  <a:txBody>
                    <a:bodyPr/>
                    <a:lstStyle/>
                    <a:p>
                      <a:pPr fontAlgn="t"/>
                      <a:r>
                        <a:rPr lang="en-IN" dirty="0">
                          <a:solidFill>
                            <a:schemeClr val="bg2"/>
                          </a:solidFill>
                          <a:effectLst/>
                        </a:rPr>
                        <a:t>2</a:t>
                      </a:r>
                    </a:p>
                  </a:txBody>
                  <a:tcPr>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fontAlgn="t"/>
                      <a:r>
                        <a:rPr lang="en-IN" dirty="0">
                          <a:solidFill>
                            <a:schemeClr val="bg2"/>
                          </a:solidFill>
                          <a:effectLst/>
                        </a:rPr>
                        <a:t>Analog Out</a:t>
                      </a:r>
                    </a:p>
                  </a:txBody>
                  <a:tcPr>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fontAlgn="t"/>
                      <a:r>
                        <a:rPr lang="en-US">
                          <a:solidFill>
                            <a:schemeClr val="bg2"/>
                          </a:solidFill>
                          <a:effectLst/>
                        </a:rPr>
                        <a:t>There will be increase in 10mV for raise of every 1°C. Can range from -1V(-55°C) to 6V(150°C)</a:t>
                      </a:r>
                    </a:p>
                  </a:txBody>
                  <a:tcPr>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3326973514"/>
                  </a:ext>
                </a:extLst>
              </a:tr>
              <a:tr h="789553">
                <a:tc>
                  <a:txBody>
                    <a:bodyPr/>
                    <a:lstStyle/>
                    <a:p>
                      <a:pPr fontAlgn="t"/>
                      <a:r>
                        <a:rPr lang="en-IN">
                          <a:solidFill>
                            <a:schemeClr val="bg2"/>
                          </a:solidFill>
                          <a:effectLst/>
                        </a:rPr>
                        <a:t>3</a:t>
                      </a:r>
                    </a:p>
                  </a:txBody>
                  <a:tcPr>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fontAlgn="t"/>
                      <a:r>
                        <a:rPr lang="en-IN">
                          <a:solidFill>
                            <a:schemeClr val="bg2"/>
                          </a:solidFill>
                          <a:effectLst/>
                        </a:rPr>
                        <a:t>Ground</a:t>
                      </a:r>
                    </a:p>
                  </a:txBody>
                  <a:tcPr>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fontAlgn="t"/>
                      <a:r>
                        <a:rPr lang="en-US" dirty="0">
                          <a:solidFill>
                            <a:schemeClr val="bg2"/>
                          </a:solidFill>
                          <a:effectLst/>
                        </a:rPr>
                        <a:t>Connected to ground of circuit</a:t>
                      </a:r>
                    </a:p>
                  </a:txBody>
                  <a:tcPr>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3148032485"/>
                  </a:ext>
                </a:extLst>
              </a:tr>
            </a:tbl>
          </a:graphicData>
        </a:graphic>
      </p:graphicFrame>
    </p:spTree>
    <p:extLst>
      <p:ext uri="{BB962C8B-B14F-4D97-AF65-F5344CB8AC3E}">
        <p14:creationId xmlns:p14="http://schemas.microsoft.com/office/powerpoint/2010/main" val="1524734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0F4B-0BAF-4336-BFF7-50E84E787739}"/>
              </a:ext>
            </a:extLst>
          </p:cNvPr>
          <p:cNvSpPr>
            <a:spLocks noGrp="1"/>
          </p:cNvSpPr>
          <p:nvPr>
            <p:ph type="title"/>
          </p:nvPr>
        </p:nvSpPr>
        <p:spPr>
          <a:xfrm>
            <a:off x="6852356" y="513987"/>
            <a:ext cx="3927239" cy="1077229"/>
          </a:xfrm>
        </p:spPr>
        <p:txBody>
          <a:bodyPr vert="horz" lIns="91440" tIns="45720" rIns="91440" bIns="45720" rtlCol="0" anchor="t">
            <a:normAutofit fontScale="90000"/>
          </a:bodyPr>
          <a:lstStyle/>
          <a:p>
            <a:pPr algn="l"/>
            <a:r>
              <a:rPr lang="en-US" dirty="0"/>
              <a:t>MCT2E Optocoupler</a:t>
            </a:r>
          </a:p>
        </p:txBody>
      </p:sp>
      <p:pic>
        <p:nvPicPr>
          <p:cNvPr id="5" name="Content Placeholder 4">
            <a:extLst>
              <a:ext uri="{FF2B5EF4-FFF2-40B4-BE49-F238E27FC236}">
                <a16:creationId xmlns:a16="http://schemas.microsoft.com/office/drawing/2014/main" id="{834F7E27-43E7-4CB1-9231-85C0449B22AC}"/>
              </a:ext>
            </a:extLst>
          </p:cNvPr>
          <p:cNvPicPr>
            <a:picLocks noGrp="1" noChangeAspect="1"/>
          </p:cNvPicPr>
          <p:nvPr>
            <p:ph sz="half" idx="2"/>
          </p:nvPr>
        </p:nvPicPr>
        <p:blipFill rotWithShape="1">
          <a:blip r:embed="rId2"/>
          <a:srcRect t="1203" r="-1" b="882"/>
          <a:stretch/>
        </p:blipFill>
        <p:spPr>
          <a:xfrm>
            <a:off x="1659296" y="647190"/>
            <a:ext cx="4914867" cy="5564283"/>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 name="Content Placeholder 2">
            <a:extLst>
              <a:ext uri="{FF2B5EF4-FFF2-40B4-BE49-F238E27FC236}">
                <a16:creationId xmlns:a16="http://schemas.microsoft.com/office/drawing/2014/main" id="{02D14FDC-BB13-4EBB-9867-0AA933E6EC0E}"/>
              </a:ext>
            </a:extLst>
          </p:cNvPr>
          <p:cNvSpPr>
            <a:spLocks noGrp="1"/>
          </p:cNvSpPr>
          <p:nvPr>
            <p:ph sz="half" idx="1"/>
          </p:nvPr>
        </p:nvSpPr>
        <p:spPr>
          <a:xfrm>
            <a:off x="6813755" y="2052116"/>
            <a:ext cx="3965839" cy="3997828"/>
          </a:xfrm>
        </p:spPr>
        <p:txBody>
          <a:bodyPr vert="horz" lIns="91440" tIns="45720" rIns="91440" bIns="45720" rtlCol="0" anchor="ctr">
            <a:normAutofit/>
          </a:bodyPr>
          <a:lstStyle/>
          <a:p>
            <a:r>
              <a:rPr lang="en-US" sz="1800" dirty="0"/>
              <a:t>The digital signal given to the IR LED will be reflected on the transistor but there will be no hard electrical connection between the two. </a:t>
            </a:r>
          </a:p>
        </p:txBody>
      </p:sp>
    </p:spTree>
    <p:extLst>
      <p:ext uri="{BB962C8B-B14F-4D97-AF65-F5344CB8AC3E}">
        <p14:creationId xmlns:p14="http://schemas.microsoft.com/office/powerpoint/2010/main" val="2478192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31FC9-0912-4E71-9152-A9BB4AFBC5BE}"/>
              </a:ext>
            </a:extLst>
          </p:cNvPr>
          <p:cNvSpPr>
            <a:spLocks noGrp="1"/>
          </p:cNvSpPr>
          <p:nvPr>
            <p:ph type="title"/>
          </p:nvPr>
        </p:nvSpPr>
        <p:spPr/>
        <p:txBody>
          <a:bodyPr/>
          <a:lstStyle/>
          <a:p>
            <a:pPr algn="l"/>
            <a:r>
              <a:rPr lang="en-IN" dirty="0"/>
              <a:t>MCT2E Optocoupler specification</a:t>
            </a:r>
          </a:p>
        </p:txBody>
      </p:sp>
      <p:sp>
        <p:nvSpPr>
          <p:cNvPr id="3" name="Content Placeholder 2">
            <a:extLst>
              <a:ext uri="{FF2B5EF4-FFF2-40B4-BE49-F238E27FC236}">
                <a16:creationId xmlns:a16="http://schemas.microsoft.com/office/drawing/2014/main" id="{F56BB66B-4B16-481F-A8A3-15436A144D0C}"/>
              </a:ext>
            </a:extLst>
          </p:cNvPr>
          <p:cNvSpPr>
            <a:spLocks noGrp="1"/>
          </p:cNvSpPr>
          <p:nvPr>
            <p:ph idx="1"/>
          </p:nvPr>
        </p:nvSpPr>
        <p:spPr/>
        <p:txBody>
          <a:bodyPr/>
          <a:lstStyle/>
          <a:p>
            <a:r>
              <a:rPr lang="en-US" dirty="0"/>
              <a:t>Input Diode Forward Voltage: 1.25V</a:t>
            </a:r>
          </a:p>
          <a:p>
            <a:r>
              <a:rPr lang="en-US" dirty="0"/>
              <a:t>Collector-Emitter Voltage: &lt;30V</a:t>
            </a:r>
          </a:p>
          <a:p>
            <a:r>
              <a:rPr lang="en-US" dirty="0"/>
              <a:t>On-State Collector Current: 5mA</a:t>
            </a:r>
          </a:p>
          <a:p>
            <a:r>
              <a:rPr lang="en-US" dirty="0"/>
              <a:t>Transistor HFE: 300</a:t>
            </a:r>
          </a:p>
          <a:p>
            <a:r>
              <a:rPr lang="en-US" dirty="0"/>
              <a:t>Rise Time: 5us</a:t>
            </a:r>
          </a:p>
          <a:p>
            <a:r>
              <a:rPr lang="en-US" dirty="0"/>
              <a:t>Fall Time: 5us</a:t>
            </a:r>
          </a:p>
          <a:p>
            <a:r>
              <a:rPr lang="en-US" dirty="0"/>
              <a:t>Available as 6-pin PDIP with and without M-suffix</a:t>
            </a:r>
            <a:endParaRPr lang="en-IN" dirty="0"/>
          </a:p>
        </p:txBody>
      </p:sp>
    </p:spTree>
    <p:extLst>
      <p:ext uri="{BB962C8B-B14F-4D97-AF65-F5344CB8AC3E}">
        <p14:creationId xmlns:p14="http://schemas.microsoft.com/office/powerpoint/2010/main" val="1694976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C8D7A2-BD4B-4506-8D3F-C912D2D20EB0}"/>
              </a:ext>
            </a:extLst>
          </p:cNvPr>
          <p:cNvSpPr>
            <a:spLocks noGrp="1"/>
          </p:cNvSpPr>
          <p:nvPr>
            <p:ph type="title"/>
          </p:nvPr>
        </p:nvSpPr>
        <p:spPr/>
        <p:txBody>
          <a:bodyPr/>
          <a:lstStyle/>
          <a:p>
            <a:pPr algn="l"/>
            <a:r>
              <a:rPr lang="en-IN" dirty="0"/>
              <a:t>DC fan</a:t>
            </a:r>
          </a:p>
        </p:txBody>
      </p:sp>
      <p:sp>
        <p:nvSpPr>
          <p:cNvPr id="5" name="Content Placeholder 4">
            <a:extLst>
              <a:ext uri="{FF2B5EF4-FFF2-40B4-BE49-F238E27FC236}">
                <a16:creationId xmlns:a16="http://schemas.microsoft.com/office/drawing/2014/main" id="{AFA976C8-B62D-40F6-9911-D10A12EE825C}"/>
              </a:ext>
            </a:extLst>
          </p:cNvPr>
          <p:cNvSpPr>
            <a:spLocks noGrp="1"/>
          </p:cNvSpPr>
          <p:nvPr>
            <p:ph sz="half" idx="1"/>
          </p:nvPr>
        </p:nvSpPr>
        <p:spPr>
          <a:xfrm>
            <a:off x="2693405" y="1578077"/>
            <a:ext cx="3891960" cy="4423352"/>
          </a:xfrm>
        </p:spPr>
        <p:txBody>
          <a:bodyPr>
            <a:normAutofit fontScale="92500"/>
          </a:bodyPr>
          <a:lstStyle/>
          <a:p>
            <a:r>
              <a:rPr lang="en-IN" dirty="0"/>
              <a:t>Fan Size: 120x120x25mm</a:t>
            </a:r>
          </a:p>
          <a:p>
            <a:r>
              <a:rPr lang="en-IN" dirty="0"/>
              <a:t>RPM: 3000 +/- 10%</a:t>
            </a:r>
          </a:p>
          <a:p>
            <a:r>
              <a:rPr lang="en-IN" dirty="0"/>
              <a:t>Rated Current: 0.36 Amp Running / 0.6 Amp </a:t>
            </a:r>
            <a:r>
              <a:rPr lang="en-IN" dirty="0" err="1"/>
              <a:t>Startup</a:t>
            </a:r>
            <a:endParaRPr lang="en-IN" dirty="0"/>
          </a:p>
          <a:p>
            <a:r>
              <a:rPr lang="en-IN" dirty="0"/>
              <a:t>Airflow: 105 CFM</a:t>
            </a:r>
          </a:p>
          <a:p>
            <a:r>
              <a:rPr lang="en-IN" dirty="0"/>
              <a:t>Noise: 42 dB</a:t>
            </a:r>
          </a:p>
          <a:p>
            <a:r>
              <a:rPr lang="en-IN" dirty="0"/>
              <a:t>Rated Voltage: 12 V DC</a:t>
            </a:r>
          </a:p>
          <a:p>
            <a:r>
              <a:rPr lang="en-IN" dirty="0"/>
              <a:t>Bearing Type: Ball Bearing</a:t>
            </a:r>
          </a:p>
        </p:txBody>
      </p:sp>
      <p:pic>
        <p:nvPicPr>
          <p:cNvPr id="7" name="Content Placeholder 6">
            <a:extLst>
              <a:ext uri="{FF2B5EF4-FFF2-40B4-BE49-F238E27FC236}">
                <a16:creationId xmlns:a16="http://schemas.microsoft.com/office/drawing/2014/main" id="{2D49A525-F8E3-4505-880A-BF7E463A915D}"/>
              </a:ext>
            </a:extLst>
          </p:cNvPr>
          <p:cNvPicPr>
            <a:picLocks noGrp="1" noChangeAspect="1"/>
          </p:cNvPicPr>
          <p:nvPr>
            <p:ph sz="half" idx="2"/>
          </p:nvPr>
        </p:nvPicPr>
        <p:blipFill>
          <a:blip r:embed="rId2"/>
          <a:stretch>
            <a:fillRect/>
          </a:stretch>
        </p:blipFill>
        <p:spPr>
          <a:xfrm>
            <a:off x="6872749" y="1934636"/>
            <a:ext cx="4262283" cy="4232787"/>
          </a:xfrm>
          <a:prstGeom prst="rect">
            <a:avLst/>
          </a:prstGeom>
        </p:spPr>
      </p:pic>
    </p:spTree>
    <p:extLst>
      <p:ext uri="{BB962C8B-B14F-4D97-AF65-F5344CB8AC3E}">
        <p14:creationId xmlns:p14="http://schemas.microsoft.com/office/powerpoint/2010/main" val="17419382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463F4A-DFA9-4457-8A99-EC81B70B2D46}"/>
              </a:ext>
            </a:extLst>
          </p:cNvPr>
          <p:cNvSpPr>
            <a:spLocks noGrp="1"/>
          </p:cNvSpPr>
          <p:nvPr>
            <p:ph type="title"/>
          </p:nvPr>
        </p:nvSpPr>
        <p:spPr/>
        <p:txBody>
          <a:bodyPr/>
          <a:lstStyle/>
          <a:p>
            <a:r>
              <a:rPr lang="en-IN" dirty="0"/>
              <a:t>References</a:t>
            </a:r>
          </a:p>
        </p:txBody>
      </p:sp>
      <p:sp>
        <p:nvSpPr>
          <p:cNvPr id="6" name="Content Placeholder 5">
            <a:extLst>
              <a:ext uri="{FF2B5EF4-FFF2-40B4-BE49-F238E27FC236}">
                <a16:creationId xmlns:a16="http://schemas.microsoft.com/office/drawing/2014/main" id="{89D0FD4A-5A5B-43F1-9CF4-DA5DEEDD1532}"/>
              </a:ext>
            </a:extLst>
          </p:cNvPr>
          <p:cNvSpPr>
            <a:spLocks noGrp="1"/>
          </p:cNvSpPr>
          <p:nvPr>
            <p:ph idx="1"/>
          </p:nvPr>
        </p:nvSpPr>
        <p:spPr>
          <a:xfrm>
            <a:off x="913795" y="2076450"/>
            <a:ext cx="10353762" cy="4171950"/>
          </a:xfrm>
        </p:spPr>
        <p:txBody>
          <a:bodyPr>
            <a:normAutofit fontScale="92500" lnSpcReduction="10000"/>
          </a:bodyPr>
          <a:lstStyle/>
          <a:p>
            <a:r>
              <a:rPr lang="en-IN" dirty="0" err="1"/>
              <a:t>Nextion</a:t>
            </a:r>
            <a:r>
              <a:rPr lang="en-IN" dirty="0"/>
              <a:t> </a:t>
            </a:r>
          </a:p>
          <a:p>
            <a:pPr marL="36900" indent="0">
              <a:buNone/>
            </a:pPr>
            <a:r>
              <a:rPr lang="en-IN" dirty="0">
                <a:hlinkClick r:id="rId2"/>
              </a:rPr>
              <a:t>https://www.amazon.ca/gp/product/B07B9XTSWH/ref=ppx_od_dt_b_asin_title_s00?ie=UTF8&amp;psc=1</a:t>
            </a:r>
            <a:r>
              <a:rPr lang="en-IN" dirty="0"/>
              <a:t> </a:t>
            </a:r>
          </a:p>
          <a:p>
            <a:r>
              <a:rPr lang="en-IN" dirty="0" err="1"/>
              <a:t>Xbee</a:t>
            </a:r>
            <a:r>
              <a:rPr lang="en-IN" dirty="0"/>
              <a:t> </a:t>
            </a:r>
          </a:p>
          <a:p>
            <a:pPr marL="36900" indent="0">
              <a:buNone/>
            </a:pPr>
            <a:r>
              <a:rPr lang="en-IN" dirty="0">
                <a:hlinkClick r:id="rId3"/>
              </a:rPr>
              <a:t>https://www.digi.com/resources/library/data-sheets/ds_xbee-s2c-802-15-4</a:t>
            </a:r>
            <a:endParaRPr lang="en-IN" dirty="0"/>
          </a:p>
          <a:p>
            <a:r>
              <a:rPr lang="en-IN" dirty="0"/>
              <a:t>Beagle bone Black</a:t>
            </a:r>
          </a:p>
          <a:p>
            <a:pPr marL="36900" indent="0">
              <a:buNone/>
            </a:pPr>
            <a:r>
              <a:rPr lang="en-IN" dirty="0">
                <a:hlinkClick r:id="rId4"/>
              </a:rPr>
              <a:t>https://e2e.ti.com/support/processors/f/processors-forum/274073/need-help-with-rtcwake</a:t>
            </a:r>
            <a:r>
              <a:rPr lang="en-IN" dirty="0"/>
              <a:t> </a:t>
            </a:r>
          </a:p>
          <a:p>
            <a:pPr marL="36900" indent="0">
              <a:buNone/>
            </a:pPr>
            <a:r>
              <a:rPr lang="en-IN" dirty="0">
                <a:hlinkClick r:id="rId5"/>
              </a:rPr>
              <a:t>https://cdn-shop.adafruit.com/datasheets/BBB_SRM.pdf</a:t>
            </a:r>
            <a:endParaRPr lang="en-IN" dirty="0"/>
          </a:p>
          <a:p>
            <a:pPr marL="36900" indent="0">
              <a:buNone/>
            </a:pPr>
            <a:endParaRPr lang="en-IN" dirty="0"/>
          </a:p>
          <a:p>
            <a:pPr marL="36900" indent="0">
              <a:buNone/>
            </a:pPr>
            <a:endParaRPr lang="en-IN" dirty="0"/>
          </a:p>
        </p:txBody>
      </p:sp>
    </p:spTree>
    <p:extLst>
      <p:ext uri="{BB962C8B-B14F-4D97-AF65-F5344CB8AC3E}">
        <p14:creationId xmlns:p14="http://schemas.microsoft.com/office/powerpoint/2010/main" val="1989110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F63F7-E4BA-4477-9D0D-CE558CC3911A}"/>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881D3ACD-D78D-4279-8681-3B74D88A0010}"/>
              </a:ext>
            </a:extLst>
          </p:cNvPr>
          <p:cNvSpPr>
            <a:spLocks noGrp="1"/>
          </p:cNvSpPr>
          <p:nvPr>
            <p:ph idx="1"/>
          </p:nvPr>
        </p:nvSpPr>
        <p:spPr/>
        <p:txBody>
          <a:bodyPr/>
          <a:lstStyle/>
          <a:p>
            <a:r>
              <a:rPr lang="en-IN" dirty="0"/>
              <a:t>MQ2 sensor</a:t>
            </a:r>
          </a:p>
          <a:p>
            <a:pPr marL="36900" indent="0">
              <a:buNone/>
            </a:pPr>
            <a:r>
              <a:rPr lang="en-IN" dirty="0">
                <a:hlinkClick r:id="rId2"/>
              </a:rPr>
              <a:t>http://gas-sensor.ru/pdf/combustible-gas-sensor.pdf</a:t>
            </a:r>
            <a:endParaRPr lang="en-IN" dirty="0"/>
          </a:p>
          <a:p>
            <a:r>
              <a:rPr lang="en-IN" dirty="0"/>
              <a:t>MQ9 sensor</a:t>
            </a:r>
          </a:p>
          <a:p>
            <a:pPr marL="36900" indent="0">
              <a:buNone/>
            </a:pPr>
            <a:r>
              <a:rPr lang="en-IN" dirty="0">
                <a:hlinkClick r:id="rId3"/>
              </a:rPr>
              <a:t>https://www.electronicoscaldas.com/datasheet/MQ-9_Hanwei.pdf</a:t>
            </a:r>
            <a:endParaRPr lang="en-IN" dirty="0"/>
          </a:p>
          <a:p>
            <a:r>
              <a:rPr lang="en-IN" dirty="0"/>
              <a:t>20*4 LCD </a:t>
            </a:r>
          </a:p>
          <a:p>
            <a:pPr marL="36900" indent="0">
              <a:buNone/>
            </a:pPr>
            <a:r>
              <a:rPr lang="en-IN" dirty="0">
                <a:hlinkClick r:id="rId4"/>
              </a:rPr>
              <a:t>https://www.theengineeringprojects.com/2019/12/introduction-to-20-x-4-lcd-module.html</a:t>
            </a:r>
            <a:endParaRPr lang="en-IN" dirty="0"/>
          </a:p>
          <a:p>
            <a:pPr marL="36900" indent="0">
              <a:buNone/>
            </a:pPr>
            <a:endParaRPr lang="en-IN" dirty="0"/>
          </a:p>
          <a:p>
            <a:endParaRPr lang="en-IN" dirty="0"/>
          </a:p>
          <a:p>
            <a:pPr marL="36900" indent="0">
              <a:buNone/>
            </a:pPr>
            <a:endParaRPr lang="en-IN" dirty="0"/>
          </a:p>
        </p:txBody>
      </p:sp>
    </p:spTree>
    <p:extLst>
      <p:ext uri="{BB962C8B-B14F-4D97-AF65-F5344CB8AC3E}">
        <p14:creationId xmlns:p14="http://schemas.microsoft.com/office/powerpoint/2010/main" val="2935826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622AE-9026-4A2D-993B-A7F26338E2D4}"/>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8653F5CB-9C52-4821-8B67-17ED77AE4B88}"/>
              </a:ext>
            </a:extLst>
          </p:cNvPr>
          <p:cNvSpPr>
            <a:spLocks noGrp="1"/>
          </p:cNvSpPr>
          <p:nvPr>
            <p:ph idx="1"/>
          </p:nvPr>
        </p:nvSpPr>
        <p:spPr/>
        <p:txBody>
          <a:bodyPr>
            <a:normAutofit fontScale="92500" lnSpcReduction="20000"/>
          </a:bodyPr>
          <a:lstStyle/>
          <a:p>
            <a:r>
              <a:rPr lang="en-IN" dirty="0" err="1"/>
              <a:t>NodeMCU</a:t>
            </a:r>
            <a:r>
              <a:rPr lang="en-IN" dirty="0"/>
              <a:t> ESP8266</a:t>
            </a:r>
          </a:p>
          <a:p>
            <a:pPr marL="36900" indent="0">
              <a:buNone/>
            </a:pPr>
            <a:r>
              <a:rPr lang="en-IN" dirty="0">
                <a:hlinkClick r:id="rId2"/>
              </a:rPr>
              <a:t>https://circuits4you.com/2019/01/13/esp8266-absolute-maximum-ratings/</a:t>
            </a:r>
            <a:endParaRPr lang="en-IN" dirty="0"/>
          </a:p>
          <a:p>
            <a:r>
              <a:rPr lang="en-IN" dirty="0"/>
              <a:t>MCT2E Optocoupler</a:t>
            </a:r>
          </a:p>
          <a:p>
            <a:pPr marL="36900" indent="0">
              <a:buNone/>
            </a:pPr>
            <a:r>
              <a:rPr lang="en-IN" dirty="0">
                <a:hlinkClick r:id="rId3"/>
              </a:rPr>
              <a:t>https://components101.com/ics/mct2e-phototransistor-optocoupler-ic</a:t>
            </a:r>
            <a:endParaRPr lang="en-IN" dirty="0"/>
          </a:p>
          <a:p>
            <a:r>
              <a:rPr lang="en-IN" dirty="0"/>
              <a:t>LM 35 Temperature Sensor</a:t>
            </a:r>
          </a:p>
          <a:p>
            <a:pPr marL="36900" indent="0">
              <a:buNone/>
            </a:pPr>
            <a:r>
              <a:rPr lang="en-IN" dirty="0">
                <a:hlinkClick r:id="rId4"/>
              </a:rPr>
              <a:t>https://components101.com/sensors/lm35-temperature-sensor#:~:text=LM35%20is%20a%20precession%20Integrated,C%20to%20150%C2%B0C.&amp;text=There%20will%20be%20rise%20of,degree%20Celsius%20rise%20in%20temperature</a:t>
            </a:r>
            <a:endParaRPr lang="en-IN" dirty="0"/>
          </a:p>
          <a:p>
            <a:pPr marL="36900" indent="0">
              <a:buNone/>
            </a:pPr>
            <a:endParaRPr lang="en-IN" dirty="0"/>
          </a:p>
        </p:txBody>
      </p:sp>
    </p:spTree>
    <p:extLst>
      <p:ext uri="{BB962C8B-B14F-4D97-AF65-F5344CB8AC3E}">
        <p14:creationId xmlns:p14="http://schemas.microsoft.com/office/powerpoint/2010/main" val="2413976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FB90-B56F-45E5-8DFD-D3DC24C7379B}"/>
              </a:ext>
            </a:extLst>
          </p:cNvPr>
          <p:cNvSpPr>
            <a:spLocks noGrp="1"/>
          </p:cNvSpPr>
          <p:nvPr>
            <p:ph type="title"/>
          </p:nvPr>
        </p:nvSpPr>
        <p:spPr/>
        <p:txBody>
          <a:bodyPr/>
          <a:lstStyle/>
          <a:p>
            <a:r>
              <a:rPr lang="en-IN" dirty="0"/>
              <a:t>Components at receiver side </a:t>
            </a:r>
          </a:p>
        </p:txBody>
      </p:sp>
      <p:sp>
        <p:nvSpPr>
          <p:cNvPr id="3" name="Content Placeholder 2">
            <a:extLst>
              <a:ext uri="{FF2B5EF4-FFF2-40B4-BE49-F238E27FC236}">
                <a16:creationId xmlns:a16="http://schemas.microsoft.com/office/drawing/2014/main" id="{BFF01D72-8DEC-4345-B46A-39ABDDA5AA3B}"/>
              </a:ext>
            </a:extLst>
          </p:cNvPr>
          <p:cNvSpPr>
            <a:spLocks noGrp="1"/>
          </p:cNvSpPr>
          <p:nvPr>
            <p:ph idx="1"/>
          </p:nvPr>
        </p:nvSpPr>
        <p:spPr/>
        <p:txBody>
          <a:bodyPr>
            <a:normAutofit fontScale="77500" lnSpcReduction="20000"/>
          </a:bodyPr>
          <a:lstStyle/>
          <a:p>
            <a:r>
              <a:rPr lang="en-IN" dirty="0"/>
              <a:t>Beagle bone black wireless</a:t>
            </a:r>
          </a:p>
          <a:p>
            <a:r>
              <a:rPr lang="en-IN" dirty="0"/>
              <a:t>MQ2 Sensor</a:t>
            </a:r>
          </a:p>
          <a:p>
            <a:r>
              <a:rPr lang="en-IN" dirty="0"/>
              <a:t>MQ9 Sensor</a:t>
            </a:r>
          </a:p>
          <a:p>
            <a:r>
              <a:rPr lang="en-IN" dirty="0"/>
              <a:t>20*4 LCD display</a:t>
            </a:r>
          </a:p>
          <a:p>
            <a:r>
              <a:rPr lang="en-IN" dirty="0" err="1"/>
              <a:t>Xbee</a:t>
            </a:r>
            <a:r>
              <a:rPr lang="en-IN" dirty="0"/>
              <a:t> S2C module</a:t>
            </a:r>
          </a:p>
          <a:p>
            <a:r>
              <a:rPr lang="en-IN" dirty="0"/>
              <a:t>LM35 Temperature Sensor </a:t>
            </a:r>
          </a:p>
          <a:p>
            <a:r>
              <a:rPr lang="en-IN" dirty="0" err="1"/>
              <a:t>NodeMCU</a:t>
            </a:r>
            <a:r>
              <a:rPr lang="en-IN" dirty="0"/>
              <a:t> ESP8266</a:t>
            </a:r>
          </a:p>
          <a:p>
            <a:r>
              <a:rPr lang="en-IN" dirty="0"/>
              <a:t>MCT2E optocoupler</a:t>
            </a:r>
          </a:p>
          <a:p>
            <a:r>
              <a:rPr lang="en-IN" dirty="0"/>
              <a:t>12V DC fan</a:t>
            </a:r>
          </a:p>
          <a:p>
            <a:endParaRPr lang="en-IN" dirty="0"/>
          </a:p>
          <a:p>
            <a:endParaRPr lang="en-IN" dirty="0"/>
          </a:p>
        </p:txBody>
      </p:sp>
    </p:spTree>
    <p:extLst>
      <p:ext uri="{BB962C8B-B14F-4D97-AF65-F5344CB8AC3E}">
        <p14:creationId xmlns:p14="http://schemas.microsoft.com/office/powerpoint/2010/main" val="3507959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Question mark on green pastel background">
            <a:extLst>
              <a:ext uri="{FF2B5EF4-FFF2-40B4-BE49-F238E27FC236}">
                <a16:creationId xmlns:a16="http://schemas.microsoft.com/office/drawing/2014/main" id="{EE0642B7-67E4-44FA-9FD9-048529EF3445}"/>
              </a:ext>
            </a:extLst>
          </p:cNvPr>
          <p:cNvPicPr>
            <a:picLocks noChangeAspect="1"/>
          </p:cNvPicPr>
          <p:nvPr/>
        </p:nvPicPr>
        <p:blipFill rotWithShape="1">
          <a:blip r:embed="rId3"/>
          <a:srcRect t="3603" r="-1" b="21439"/>
          <a:stretch/>
        </p:blipFill>
        <p:spPr>
          <a:xfrm>
            <a:off x="-12270" y="1"/>
            <a:ext cx="12198915" cy="6857999"/>
          </a:xfrm>
          <a:prstGeom prst="rect">
            <a:avLst/>
          </a:prstGeom>
        </p:spPr>
      </p:pic>
      <p:sp>
        <p:nvSpPr>
          <p:cNvPr id="13" name="Rectangle 12">
            <a:extLst>
              <a:ext uri="{FF2B5EF4-FFF2-40B4-BE49-F238E27FC236}">
                <a16:creationId xmlns:a16="http://schemas.microsoft.com/office/drawing/2014/main" id="{6B28264E-43F8-4339-BE92-AA6B94D40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20681"/>
            <a:ext cx="12188952" cy="2637319"/>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4B3A9E4-7727-447E-882B-438959756695}"/>
              </a:ext>
            </a:extLst>
          </p:cNvPr>
          <p:cNvSpPr>
            <a:spLocks noGrp="1"/>
          </p:cNvSpPr>
          <p:nvPr>
            <p:ph type="title"/>
          </p:nvPr>
        </p:nvSpPr>
        <p:spPr>
          <a:xfrm>
            <a:off x="1370693" y="1569494"/>
            <a:ext cx="4975516" cy="1433013"/>
          </a:xfrm>
        </p:spPr>
        <p:txBody>
          <a:bodyPr vert="horz" lIns="91440" tIns="45720" rIns="91440" bIns="45720" rtlCol="0" anchor="t">
            <a:normAutofit/>
          </a:bodyPr>
          <a:lstStyle/>
          <a:p>
            <a:r>
              <a:rPr lang="en-US" sz="4800" dirty="0"/>
              <a:t>Questions  ?</a:t>
            </a:r>
          </a:p>
        </p:txBody>
      </p:sp>
      <p:sp>
        <p:nvSpPr>
          <p:cNvPr id="5" name="Text Placeholder 4">
            <a:extLst>
              <a:ext uri="{FF2B5EF4-FFF2-40B4-BE49-F238E27FC236}">
                <a16:creationId xmlns:a16="http://schemas.microsoft.com/office/drawing/2014/main" id="{15643CA0-6FC7-45A1-8AAB-9600A17BC22E}"/>
              </a:ext>
            </a:extLst>
          </p:cNvPr>
          <p:cNvSpPr>
            <a:spLocks noGrp="1"/>
          </p:cNvSpPr>
          <p:nvPr>
            <p:ph type="body" idx="1"/>
          </p:nvPr>
        </p:nvSpPr>
        <p:spPr>
          <a:xfrm>
            <a:off x="1370692" y="4380931"/>
            <a:ext cx="4552435" cy="1735555"/>
          </a:xfrm>
        </p:spPr>
        <p:txBody>
          <a:bodyPr vert="horz" lIns="91440" tIns="45720" rIns="91440" bIns="45720" rtlCol="0" anchor="t">
            <a:normAutofit/>
          </a:bodyPr>
          <a:lstStyle/>
          <a:p>
            <a:r>
              <a:rPr lang="en-US" dirty="0">
                <a:solidFill>
                  <a:srgbClr val="589195"/>
                </a:solidFill>
              </a:rPr>
              <a:t>THANKS </a:t>
            </a:r>
          </a:p>
        </p:txBody>
      </p:sp>
    </p:spTree>
    <p:extLst>
      <p:ext uri="{BB962C8B-B14F-4D97-AF65-F5344CB8AC3E}">
        <p14:creationId xmlns:p14="http://schemas.microsoft.com/office/powerpoint/2010/main" val="1151424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EAC22-E726-4A44-AC85-D8FD93286B85}"/>
              </a:ext>
            </a:extLst>
          </p:cNvPr>
          <p:cNvSpPr>
            <a:spLocks noGrp="1"/>
          </p:cNvSpPr>
          <p:nvPr>
            <p:ph type="title"/>
          </p:nvPr>
        </p:nvSpPr>
        <p:spPr>
          <a:xfrm>
            <a:off x="633743" y="609599"/>
            <a:ext cx="3413156" cy="5273675"/>
          </a:xfrm>
        </p:spPr>
        <p:txBody>
          <a:bodyPr>
            <a:normAutofit/>
          </a:bodyPr>
          <a:lstStyle/>
          <a:p>
            <a:r>
              <a:rPr lang="en-IN" dirty="0"/>
              <a:t>Power supply for BBBW </a:t>
            </a:r>
          </a:p>
        </p:txBody>
      </p:sp>
      <p:pic>
        <p:nvPicPr>
          <p:cNvPr id="11"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12" name="Content Placeholder 2">
            <a:extLst>
              <a:ext uri="{FF2B5EF4-FFF2-40B4-BE49-F238E27FC236}">
                <a16:creationId xmlns:a16="http://schemas.microsoft.com/office/drawing/2014/main" id="{83DD042E-61D6-4580-8463-1628C0983252}"/>
              </a:ext>
            </a:extLst>
          </p:cNvPr>
          <p:cNvGraphicFramePr>
            <a:graphicFrameLocks noGrp="1"/>
          </p:cNvGraphicFramePr>
          <p:nvPr>
            <p:ph idx="1"/>
            <p:extLst>
              <p:ext uri="{D42A27DB-BD31-4B8C-83A1-F6EECF244321}">
                <p14:modId xmlns:p14="http://schemas.microsoft.com/office/powerpoint/2010/main" val="3498417087"/>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84240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E0A9A-D13A-40E9-ABDD-D2D6A9A0FED1}"/>
              </a:ext>
            </a:extLst>
          </p:cNvPr>
          <p:cNvSpPr>
            <a:spLocks noGrp="1"/>
          </p:cNvSpPr>
          <p:nvPr>
            <p:ph type="title"/>
          </p:nvPr>
        </p:nvSpPr>
        <p:spPr/>
        <p:txBody>
          <a:bodyPr/>
          <a:lstStyle/>
          <a:p>
            <a:r>
              <a:rPr lang="en-IN" dirty="0"/>
              <a:t>Beagle Bone Black Wireless</a:t>
            </a:r>
          </a:p>
        </p:txBody>
      </p:sp>
      <p:sp>
        <p:nvSpPr>
          <p:cNvPr id="3" name="Content Placeholder 2">
            <a:extLst>
              <a:ext uri="{FF2B5EF4-FFF2-40B4-BE49-F238E27FC236}">
                <a16:creationId xmlns:a16="http://schemas.microsoft.com/office/drawing/2014/main" id="{E3D849DF-C149-4848-800C-6CFE8A091C6F}"/>
              </a:ext>
            </a:extLst>
          </p:cNvPr>
          <p:cNvSpPr>
            <a:spLocks noGrp="1"/>
          </p:cNvSpPr>
          <p:nvPr>
            <p:ph idx="1"/>
          </p:nvPr>
        </p:nvSpPr>
        <p:spPr/>
        <p:txBody>
          <a:bodyPr/>
          <a:lstStyle/>
          <a:p>
            <a:r>
              <a:rPr lang="en-IN" dirty="0"/>
              <a:t>Devices functional modes</a:t>
            </a:r>
          </a:p>
          <a:p>
            <a:pPr marL="494100" indent="-457200">
              <a:buAutoNum type="arabicPeriod"/>
            </a:pPr>
            <a:r>
              <a:rPr lang="en-IN" dirty="0"/>
              <a:t>OFF State</a:t>
            </a:r>
          </a:p>
          <a:p>
            <a:pPr marL="494100" indent="-457200">
              <a:buAutoNum type="arabicPeriod"/>
            </a:pPr>
            <a:r>
              <a:rPr lang="en-IN" dirty="0"/>
              <a:t>Active State</a:t>
            </a:r>
          </a:p>
          <a:p>
            <a:pPr marL="494100" indent="-457200">
              <a:buAutoNum type="arabicPeriod"/>
            </a:pPr>
            <a:r>
              <a:rPr lang="en-IN" dirty="0"/>
              <a:t>Sleep State</a:t>
            </a:r>
          </a:p>
          <a:p>
            <a:pPr marL="494100" indent="-457200">
              <a:buAutoNum type="arabicPeriod"/>
            </a:pPr>
            <a:r>
              <a:rPr lang="en-IN" dirty="0"/>
              <a:t>Reset State</a:t>
            </a:r>
          </a:p>
        </p:txBody>
      </p:sp>
    </p:spTree>
    <p:extLst>
      <p:ext uri="{BB962C8B-B14F-4D97-AF65-F5344CB8AC3E}">
        <p14:creationId xmlns:p14="http://schemas.microsoft.com/office/powerpoint/2010/main" val="1776835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2C16-C647-4A2A-B78A-E712C2D60E75}"/>
              </a:ext>
            </a:extLst>
          </p:cNvPr>
          <p:cNvSpPr>
            <a:spLocks noGrp="1"/>
          </p:cNvSpPr>
          <p:nvPr>
            <p:ph type="title"/>
          </p:nvPr>
        </p:nvSpPr>
        <p:spPr/>
        <p:txBody>
          <a:bodyPr>
            <a:normAutofit/>
          </a:bodyPr>
          <a:lstStyle/>
          <a:p>
            <a:r>
              <a:rPr lang="en-IN" dirty="0"/>
              <a:t>Modes of BBBW</a:t>
            </a:r>
          </a:p>
        </p:txBody>
      </p:sp>
      <p:sp>
        <p:nvSpPr>
          <p:cNvPr id="3" name="Content Placeholder 2">
            <a:extLst>
              <a:ext uri="{FF2B5EF4-FFF2-40B4-BE49-F238E27FC236}">
                <a16:creationId xmlns:a16="http://schemas.microsoft.com/office/drawing/2014/main" id="{BFE00865-ACE3-40CA-B672-61FB61FE3877}"/>
              </a:ext>
            </a:extLst>
          </p:cNvPr>
          <p:cNvSpPr>
            <a:spLocks noGrp="1"/>
          </p:cNvSpPr>
          <p:nvPr>
            <p:ph idx="1"/>
          </p:nvPr>
        </p:nvSpPr>
        <p:spPr/>
        <p:txBody>
          <a:bodyPr>
            <a:normAutofit lnSpcReduction="10000"/>
          </a:bodyPr>
          <a:lstStyle/>
          <a:p>
            <a:r>
              <a:rPr lang="en-IN" b="1" u="sng" dirty="0"/>
              <a:t>OFF state </a:t>
            </a:r>
            <a:r>
              <a:rPr lang="en-IN" b="1" dirty="0"/>
              <a:t>:- </a:t>
            </a:r>
            <a:r>
              <a:rPr lang="en-US" dirty="0"/>
              <a:t>In the OFF state, the PMIC is completely shut down with the exception of a few circuits to monitor the voltage on the AC, USB, and PB_IN pins. All output power rails are turned off and the registers are reset to their default values. The I2C communication interface is turned off.</a:t>
            </a:r>
            <a:endParaRPr lang="en-IN" dirty="0"/>
          </a:p>
          <a:p>
            <a:r>
              <a:rPr lang="en-US" dirty="0"/>
              <a:t>To exit the OFF state, one of the following wake-up events must occur:</a:t>
            </a:r>
          </a:p>
          <a:p>
            <a:pPr marL="36900" indent="0">
              <a:buNone/>
            </a:pPr>
            <a:r>
              <a:rPr lang="en-US" dirty="0"/>
              <a:t>• The PB_IN pin is pulled low.</a:t>
            </a:r>
          </a:p>
          <a:p>
            <a:pPr marL="36900" indent="0">
              <a:buNone/>
            </a:pPr>
            <a:r>
              <a:rPr lang="en-US" dirty="0"/>
              <a:t>• The USB supply is connected (positive edge).</a:t>
            </a:r>
          </a:p>
          <a:p>
            <a:pPr marL="36900" indent="0">
              <a:buNone/>
            </a:pPr>
            <a:r>
              <a:rPr lang="en-US" dirty="0"/>
              <a:t>• The AC adapter is connected (positive edge).</a:t>
            </a:r>
            <a:endParaRPr lang="en-IN" dirty="0"/>
          </a:p>
        </p:txBody>
      </p:sp>
    </p:spTree>
    <p:extLst>
      <p:ext uri="{BB962C8B-B14F-4D97-AF65-F5344CB8AC3E}">
        <p14:creationId xmlns:p14="http://schemas.microsoft.com/office/powerpoint/2010/main" val="2898543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F74D4-87C2-42AB-A7FD-59759FB4F026}"/>
              </a:ext>
            </a:extLst>
          </p:cNvPr>
          <p:cNvSpPr>
            <a:spLocks noGrp="1"/>
          </p:cNvSpPr>
          <p:nvPr>
            <p:ph type="title"/>
          </p:nvPr>
        </p:nvSpPr>
        <p:spPr/>
        <p:txBody>
          <a:bodyPr/>
          <a:lstStyle/>
          <a:p>
            <a:r>
              <a:rPr lang="en-IN" dirty="0"/>
              <a:t>Device Modes </a:t>
            </a:r>
          </a:p>
        </p:txBody>
      </p:sp>
      <p:sp>
        <p:nvSpPr>
          <p:cNvPr id="3" name="Content Placeholder 2">
            <a:extLst>
              <a:ext uri="{FF2B5EF4-FFF2-40B4-BE49-F238E27FC236}">
                <a16:creationId xmlns:a16="http://schemas.microsoft.com/office/drawing/2014/main" id="{73CAF798-A323-45AD-A088-76F42FE8CA82}"/>
              </a:ext>
            </a:extLst>
          </p:cNvPr>
          <p:cNvSpPr>
            <a:spLocks noGrp="1"/>
          </p:cNvSpPr>
          <p:nvPr>
            <p:ph idx="1"/>
          </p:nvPr>
        </p:nvSpPr>
        <p:spPr/>
        <p:txBody>
          <a:bodyPr/>
          <a:lstStyle/>
          <a:p>
            <a:r>
              <a:rPr lang="en-IN" b="1" u="sng" dirty="0"/>
              <a:t>Active State</a:t>
            </a:r>
          </a:p>
          <a:p>
            <a:pPr marL="36900" indent="0">
              <a:buNone/>
            </a:pPr>
            <a:r>
              <a:rPr lang="en-US" dirty="0"/>
              <a:t>This state is the typical mode of operation when the system is up and running. All DC/DC converters, LDO regulators, load switches, the WLED driver, and the battery charger are operational and can be controlled through the I2C interface.</a:t>
            </a:r>
          </a:p>
          <a:p>
            <a:pPr marL="36900" indent="0">
              <a:buNone/>
            </a:pPr>
            <a:r>
              <a:rPr lang="en-US" dirty="0"/>
              <a:t>The PWR_EN pin must be pulled low for the device to go from ACTIVE state.</a:t>
            </a:r>
            <a:endParaRPr lang="en-IN" dirty="0"/>
          </a:p>
        </p:txBody>
      </p:sp>
    </p:spTree>
    <p:extLst>
      <p:ext uri="{BB962C8B-B14F-4D97-AF65-F5344CB8AC3E}">
        <p14:creationId xmlns:p14="http://schemas.microsoft.com/office/powerpoint/2010/main" val="2570108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B653A-D3C0-4A69-9EA0-1DCE63A0494F}"/>
              </a:ext>
            </a:extLst>
          </p:cNvPr>
          <p:cNvSpPr>
            <a:spLocks noGrp="1"/>
          </p:cNvSpPr>
          <p:nvPr>
            <p:ph type="title"/>
          </p:nvPr>
        </p:nvSpPr>
        <p:spPr/>
        <p:txBody>
          <a:bodyPr/>
          <a:lstStyle/>
          <a:p>
            <a:r>
              <a:rPr lang="en-IN" dirty="0"/>
              <a:t>Device Modes</a:t>
            </a:r>
          </a:p>
        </p:txBody>
      </p:sp>
      <p:sp>
        <p:nvSpPr>
          <p:cNvPr id="3" name="Content Placeholder 2">
            <a:extLst>
              <a:ext uri="{FF2B5EF4-FFF2-40B4-BE49-F238E27FC236}">
                <a16:creationId xmlns:a16="http://schemas.microsoft.com/office/drawing/2014/main" id="{C0C92358-DBCD-4488-BB59-CDCC10695979}"/>
              </a:ext>
            </a:extLst>
          </p:cNvPr>
          <p:cNvSpPr>
            <a:spLocks noGrp="1"/>
          </p:cNvSpPr>
          <p:nvPr>
            <p:ph idx="1"/>
          </p:nvPr>
        </p:nvSpPr>
        <p:spPr/>
        <p:txBody>
          <a:bodyPr/>
          <a:lstStyle/>
          <a:p>
            <a:r>
              <a:rPr lang="en-IN" b="1" u="sng" dirty="0"/>
              <a:t>SLEEP state </a:t>
            </a:r>
          </a:p>
          <a:p>
            <a:pPr marL="36900" indent="0">
              <a:buNone/>
            </a:pPr>
            <a:r>
              <a:rPr lang="en-US" dirty="0"/>
              <a:t>The SLEEP state is a low-power mode of operation intended to support system standby. Typically, all power rails are turned off with the exception of the LDO1 rail, and the registers are reset to their default values. The LDO1 rail stays operational but can support only a limited amount of current (1 mA typical).</a:t>
            </a:r>
          </a:p>
          <a:p>
            <a:pPr marL="36900" indent="0">
              <a:buNone/>
            </a:pPr>
            <a:r>
              <a:rPr lang="en-US" dirty="0"/>
              <a:t>The device goes to the ACTIVE state after detecting a wake-up event as described in the previous sections.</a:t>
            </a:r>
            <a:endParaRPr lang="en-IN" b="1" u="sng" dirty="0"/>
          </a:p>
        </p:txBody>
      </p:sp>
    </p:spTree>
    <p:extLst>
      <p:ext uri="{BB962C8B-B14F-4D97-AF65-F5344CB8AC3E}">
        <p14:creationId xmlns:p14="http://schemas.microsoft.com/office/powerpoint/2010/main" val="14312763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{F6D6A4EF-5D79-4E68-AC91-E81F7AD6E93A}tf11665031_win32</Template>
  <TotalTime>3348</TotalTime>
  <Words>2124</Words>
  <Application>Microsoft Office PowerPoint</Application>
  <PresentationFormat>Widescreen</PresentationFormat>
  <Paragraphs>252</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Arial Nova</vt:lpstr>
      <vt:lpstr>Arial Nova Light</vt:lpstr>
      <vt:lpstr>Wingdings 2</vt:lpstr>
      <vt:lpstr>SlateVTI</vt:lpstr>
      <vt:lpstr>Power Supply Management</vt:lpstr>
      <vt:lpstr>Objectives </vt:lpstr>
      <vt:lpstr>Components on transmitter side</vt:lpstr>
      <vt:lpstr>Components at receiver side </vt:lpstr>
      <vt:lpstr>Power supply for BBBW </vt:lpstr>
      <vt:lpstr>Beagle Bone Black Wireless</vt:lpstr>
      <vt:lpstr>Modes of BBBW</vt:lpstr>
      <vt:lpstr>Device Modes </vt:lpstr>
      <vt:lpstr>Device Modes</vt:lpstr>
      <vt:lpstr>Devices mode </vt:lpstr>
      <vt:lpstr>Commands for sleep mode</vt:lpstr>
      <vt:lpstr>PowerPoint Presentation</vt:lpstr>
      <vt:lpstr>States by BBBW</vt:lpstr>
      <vt:lpstr>Code </vt:lpstr>
      <vt:lpstr>States of BBBW</vt:lpstr>
      <vt:lpstr>PowerPoint Presentation</vt:lpstr>
      <vt:lpstr>Pin configuration for BBBW</vt:lpstr>
      <vt:lpstr>Output Power provided by BBBW</vt:lpstr>
      <vt:lpstr>Nextion (NX4827T043) touch Display </vt:lpstr>
      <vt:lpstr>Power Requirement for XBEE S2C module</vt:lpstr>
      <vt:lpstr>MQ2 sensor Power Requirements</vt:lpstr>
      <vt:lpstr>MQ2 Power Specification</vt:lpstr>
      <vt:lpstr>MQ9 Sensor Power Supply Requirement</vt:lpstr>
      <vt:lpstr>MQ9 power specification</vt:lpstr>
      <vt:lpstr>20*4 LCD </vt:lpstr>
      <vt:lpstr>PowerPoint Presentation</vt:lpstr>
      <vt:lpstr>20*4 LCD power requirement</vt:lpstr>
      <vt:lpstr>Node MCU ESP8266 Power requirement</vt:lpstr>
      <vt:lpstr>PowerPoint Presentation</vt:lpstr>
      <vt:lpstr>Hardware Specifications </vt:lpstr>
      <vt:lpstr>Power management in NodeMCU</vt:lpstr>
      <vt:lpstr>Temperature Sensor</vt:lpstr>
      <vt:lpstr>Pin Configuration</vt:lpstr>
      <vt:lpstr>MCT2E Optocoupler</vt:lpstr>
      <vt:lpstr>MCT2E Optocoupler specification</vt:lpstr>
      <vt:lpstr>DC fan</vt:lpstr>
      <vt:lpstr>References</vt:lpstr>
      <vt:lpstr>References</vt:lpstr>
      <vt:lpstr>References</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Supply Management</dc:title>
  <dc:creator>Amit Kumar</dc:creator>
  <cp:lastModifiedBy>Amit Kumar</cp:lastModifiedBy>
  <cp:revision>32</cp:revision>
  <dcterms:created xsi:type="dcterms:W3CDTF">2021-04-03T00:33:56Z</dcterms:created>
  <dcterms:modified xsi:type="dcterms:W3CDTF">2021-04-05T08:22:07Z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